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3" r:id="rId2"/>
    <p:sldId id="259" r:id="rId3"/>
    <p:sldId id="296" r:id="rId4"/>
    <p:sldId id="290" r:id="rId5"/>
    <p:sldId id="279" r:id="rId6"/>
    <p:sldId id="293" r:id="rId7"/>
    <p:sldId id="295" r:id="rId8"/>
    <p:sldId id="291" r:id="rId9"/>
    <p:sldId id="297" r:id="rId10"/>
    <p:sldId id="269" r:id="rId11"/>
    <p:sldId id="298" r:id="rId12"/>
    <p:sldId id="299" r:id="rId13"/>
    <p:sldId id="300" r:id="rId14"/>
    <p:sldId id="283" r:id="rId15"/>
    <p:sldId id="287" r:id="rId16"/>
    <p:sldId id="302" r:id="rId17"/>
    <p:sldId id="301" r:id="rId18"/>
    <p:sldId id="303" r:id="rId19"/>
    <p:sldId id="292" r:id="rId20"/>
    <p:sldId id="277" r:id="rId21"/>
  </p:sldIdLst>
  <p:sldSz cx="12192000" cy="6858000"/>
  <p:notesSz cx="6858000" cy="9144000"/>
  <p:embeddedFontLst>
    <p:embeddedFont>
      <p:font typeface="NanumSquareOTF_ac Bold" panose="020B0600000101010101" pitchFamily="34" charset="-127"/>
      <p:bold r:id="rId23"/>
    </p:embeddedFont>
    <p:embeddedFont>
      <p:font typeface="NanumSquareOTF_ac ExtraBold" panose="020B0600000101010101" pitchFamily="34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에스코어 드림 6 Bold" panose="020B0703030302020204" pitchFamily="34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0E1"/>
    <a:srgbClr val="7E98EA"/>
    <a:srgbClr val="6600FF"/>
    <a:srgbClr val="13B1E8"/>
    <a:srgbClr val="49A2E3"/>
    <a:srgbClr val="6600CC"/>
    <a:srgbClr val="6666FF"/>
    <a:srgbClr val="6699FF"/>
    <a:srgbClr val="6B4893"/>
    <a:srgbClr val="261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2" autoAdjust="0"/>
    <p:restoredTop sz="86471" autoAdjust="0"/>
  </p:normalViewPr>
  <p:slideViewPr>
    <p:cSldViewPr snapToGrid="0">
      <p:cViewPr varScale="1">
        <p:scale>
          <a:sx n="95" d="100"/>
          <a:sy n="95" d="100"/>
        </p:scale>
        <p:origin x="6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E5C3E-0C53-4228-A73A-B63E9EDF97F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022A1-B7D0-4692-9284-68A0960A86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8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행사 참석자 현황 접수 앱 개발</a:t>
            </a:r>
            <a:r>
              <a:rPr lang="en-US" altLang="ko-KR" dirty="0"/>
              <a:t>/</a:t>
            </a:r>
            <a:r>
              <a:rPr lang="ko-KR" altLang="en-US" dirty="0"/>
              <a:t>연구 중간 보고를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조 </a:t>
            </a:r>
            <a:r>
              <a:rPr lang="ko-KR" altLang="en-US" dirty="0" err="1"/>
              <a:t>신지한입니다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70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일정이 딜레이가 된 이유에는 프로젝트 특성상 어플의 기능의 수정 및 보완이기 때문에 기업측에서 코드를 제공해주어야 가능한 일인데 기업측에서도 코드제공이</a:t>
            </a:r>
            <a:endParaRPr lang="en-US" altLang="ko-KR" dirty="0"/>
          </a:p>
          <a:p>
            <a:r>
              <a:rPr lang="ko-KR" altLang="en-US" dirty="0"/>
              <a:t>처음에 계획했던 것보다 </a:t>
            </a:r>
            <a:r>
              <a:rPr lang="en-US" altLang="ko-KR" dirty="0"/>
              <a:t>2</a:t>
            </a:r>
            <a:r>
              <a:rPr lang="ko-KR" altLang="en-US" dirty="0"/>
              <a:t>주 </a:t>
            </a:r>
            <a:r>
              <a:rPr lang="ko-KR" altLang="en-US" dirty="0" err="1"/>
              <a:t>딜레이되게</a:t>
            </a:r>
            <a:r>
              <a:rPr lang="ko-KR" altLang="en-US" dirty="0"/>
              <a:t> 제공되었고 중간고사 기간도 포함되어 실제 구현에 들어간 시기가 전체적으로 밀려져 구현에 투자한 시간이 적었기 때문입니다</a:t>
            </a:r>
            <a:endParaRPr lang="en-US" altLang="ko-KR" dirty="0"/>
          </a:p>
          <a:p>
            <a:r>
              <a:rPr lang="ko-KR" altLang="en-US" dirty="0"/>
              <a:t>하지만 현재 기업측에서 우선 </a:t>
            </a:r>
            <a:r>
              <a:rPr lang="ko-KR" altLang="en-US" dirty="0" err="1"/>
              <a:t>프론트엔드만</a:t>
            </a:r>
            <a:r>
              <a:rPr lang="ko-KR" altLang="en-US" dirty="0"/>
              <a:t> 담당해달라 하였고 전인원이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개발에 착수한만큼 참석자 파악기능 개발이 </a:t>
            </a:r>
            <a:r>
              <a:rPr lang="ko-KR" altLang="en-US" dirty="0" err="1"/>
              <a:t>빠른시일내에</a:t>
            </a:r>
            <a:r>
              <a:rPr lang="ko-KR" altLang="en-US" dirty="0"/>
              <a:t> 완료되었고</a:t>
            </a:r>
            <a:endParaRPr lang="en-US" altLang="ko-KR" dirty="0"/>
          </a:p>
          <a:p>
            <a:r>
              <a:rPr lang="ko-KR" altLang="en-US" dirty="0"/>
              <a:t>나머지 이사회 의결 기능 속도도 빠르게 </a:t>
            </a:r>
            <a:r>
              <a:rPr lang="ko-KR" altLang="en-US" dirty="0" err="1"/>
              <a:t>완료될것으로</a:t>
            </a:r>
            <a:r>
              <a:rPr lang="ko-KR" altLang="en-US" dirty="0"/>
              <a:t> 예상되어 계획에 차질이 없게 </a:t>
            </a:r>
            <a:r>
              <a:rPr lang="ko-KR" altLang="en-US" dirty="0" err="1"/>
              <a:t>진행할수</a:t>
            </a:r>
            <a:r>
              <a:rPr lang="ko-KR" altLang="en-US" dirty="0"/>
              <a:t> </a:t>
            </a:r>
            <a:r>
              <a:rPr lang="ko-KR" altLang="en-US" dirty="0" err="1"/>
              <a:t>있을거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56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과제 결과물입니다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3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주요 과제인 참석 확인 디지털화에 대해서 지난시간에 세가지 방법에 대해서 </a:t>
            </a:r>
            <a:r>
              <a:rPr lang="ko-KR" altLang="en-US" dirty="0" err="1"/>
              <a:t>설명드렸습니다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51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지난시간에 </a:t>
            </a:r>
            <a:r>
              <a:rPr lang="ko-KR" altLang="en-US" dirty="0" err="1"/>
              <a:t>소개드렸던</a:t>
            </a:r>
            <a:r>
              <a:rPr lang="ko-KR" altLang="en-US" dirty="0"/>
              <a:t> 내용이니 간단하게 장단점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r>
              <a:rPr lang="ko-KR" altLang="en-US" dirty="0"/>
              <a:t>첫번째 </a:t>
            </a:r>
            <a:r>
              <a:rPr lang="en-US" altLang="ko-KR" dirty="0"/>
              <a:t>QR</a:t>
            </a:r>
            <a:r>
              <a:rPr lang="ko-KR" altLang="en-US" dirty="0"/>
              <a:t>코드 스캔의 장점은 정확한 현황 파악이 가능한 반면 입</a:t>
            </a:r>
            <a:r>
              <a:rPr lang="en-US" altLang="ko-KR" dirty="0"/>
              <a:t>/</a:t>
            </a:r>
            <a:r>
              <a:rPr lang="ko-KR" altLang="en-US" dirty="0"/>
              <a:t>퇴장에 혼선이 생길 수 있다는 단점이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32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모바일 앱 버튼을 눌러 참석하는 방법의 장점은 혼란스러운 상황이 발생할 가능성이 매우 낮아지는 반면에 정확도가 떨어질 수 있다는 단점이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0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행사 진행 요원이 특정인물의 참석 확인후 접수하는 방법의 장점은 참석자에게 부담도 적고 현황 파악에 관한 정확도 또한 높은 반면에</a:t>
            </a:r>
            <a:endParaRPr lang="en-US" altLang="ko-KR" dirty="0"/>
          </a:p>
          <a:p>
            <a:r>
              <a:rPr lang="ko-KR" altLang="en-US" dirty="0"/>
              <a:t>접수를 위한 추가 인력이 필요하다는 단점이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7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팀에서는 기업미팅과 내부회의를 통해 하나의 시스템에</a:t>
            </a:r>
            <a:r>
              <a:rPr lang="en-US" altLang="ko-KR" dirty="0"/>
              <a:t> 3</a:t>
            </a:r>
            <a:r>
              <a:rPr lang="ko-KR" altLang="en-US" dirty="0"/>
              <a:t>가지 모두를 적용하기로 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52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저희가 </a:t>
            </a:r>
            <a:r>
              <a:rPr lang="ko-KR" altLang="en-US" dirty="0" err="1"/>
              <a:t>러프하게</a:t>
            </a:r>
            <a:r>
              <a:rPr lang="ko-KR" altLang="en-US" dirty="0"/>
              <a:t> 구상한 전체 참석자 확인 시스템입니다</a:t>
            </a:r>
            <a:endParaRPr lang="en-US" altLang="ko-KR" dirty="0"/>
          </a:p>
          <a:p>
            <a:r>
              <a:rPr lang="ko-KR" altLang="en-US" dirty="0"/>
              <a:t>해당 행사를 </a:t>
            </a:r>
            <a:r>
              <a:rPr lang="ko-KR" altLang="en-US" dirty="0" err="1"/>
              <a:t>선택한뒤</a:t>
            </a:r>
            <a:r>
              <a:rPr lang="ko-KR" altLang="en-US" dirty="0"/>
              <a:t> 참석자 확인버튼을 </a:t>
            </a:r>
            <a:r>
              <a:rPr lang="ko-KR" altLang="en-US" dirty="0" err="1"/>
              <a:t>누르게되면</a:t>
            </a:r>
            <a:r>
              <a:rPr lang="ko-KR" altLang="en-US" dirty="0"/>
              <a:t> </a:t>
            </a:r>
            <a:r>
              <a:rPr lang="en-US" altLang="ko-KR" dirty="0"/>
              <a:t>QR</a:t>
            </a:r>
            <a:r>
              <a:rPr lang="ko-KR" altLang="en-US" dirty="0"/>
              <a:t>코드 스캔과 코드 입력으로 참석자 본인이 직접 출석할 수 있으며</a:t>
            </a:r>
            <a:endParaRPr lang="en-US" altLang="ko-KR" dirty="0"/>
          </a:p>
          <a:p>
            <a:r>
              <a:rPr lang="ko-KR" altLang="en-US" dirty="0"/>
              <a:t>마지막 참석자 확인 화면에선 관리자가 직접 참석자의 상태를 변경시켜 출석을 체크할 수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335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현재까지 구현된 프로그램의 데모 영상입니다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11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회의때마다 기록한 사진입니다</a:t>
            </a:r>
            <a:r>
              <a:rPr lang="en-US" altLang="ko-KR" dirty="0"/>
              <a:t>. </a:t>
            </a:r>
            <a:r>
              <a:rPr lang="ko-KR" altLang="en-US" dirty="0"/>
              <a:t>기업과 대면 미팅을 두차례 가졌으며 내부적으로 대면과 </a:t>
            </a:r>
            <a:r>
              <a:rPr lang="ko-KR" altLang="en-US" dirty="0" err="1"/>
              <a:t>비대면</a:t>
            </a:r>
            <a:r>
              <a:rPr lang="ko-KR" altLang="en-US" dirty="0"/>
              <a:t> 몇차례 회의를 가졌습니다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36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저희팀원은</a:t>
            </a:r>
            <a:r>
              <a:rPr lang="ko-KR" altLang="en-US" dirty="0"/>
              <a:t> 팀장 이수민 외 </a:t>
            </a:r>
            <a:r>
              <a:rPr lang="en-US" altLang="ko-KR" dirty="0"/>
              <a:t>4</a:t>
            </a:r>
            <a:r>
              <a:rPr lang="ko-KR" altLang="en-US" dirty="0"/>
              <a:t>명으로 각각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백엔드를</a:t>
            </a:r>
            <a:r>
              <a:rPr lang="ko-KR" altLang="en-US" dirty="0"/>
              <a:t> 담당하여 프로젝트를 진행하고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5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8</a:t>
            </a:r>
            <a:r>
              <a:rPr lang="ko-KR" altLang="en-US" dirty="0" err="1"/>
              <a:t>조발표였습니다</a:t>
            </a:r>
            <a:r>
              <a:rPr lang="ko-KR" altLang="en-US" dirty="0"/>
              <a:t> 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45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중간발표에 앞서 저희 조에서 진행하는 프로젝트에 대해 간단하게 한번 설명하고 넘어가겠습니다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7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기존에 있는 내 손안의 모바일 회원수첩이라는 모아도 어플의 기능 수정 및 보완에 대해서 프로젝트를 진행하게 되었는데요</a:t>
            </a:r>
            <a:endParaRPr lang="en-US" altLang="ko-KR" dirty="0"/>
          </a:p>
          <a:p>
            <a:r>
              <a:rPr lang="ko-KR" altLang="en-US" dirty="0"/>
              <a:t>기존에 어플이 가지고 있는 회원정보</a:t>
            </a:r>
            <a:r>
              <a:rPr lang="en-US" altLang="ko-KR" dirty="0"/>
              <a:t>, </a:t>
            </a:r>
            <a:r>
              <a:rPr lang="ko-KR" altLang="en-US" dirty="0"/>
              <a:t>공지사항 알림</a:t>
            </a:r>
            <a:r>
              <a:rPr lang="en-US" altLang="ko-KR" dirty="0"/>
              <a:t>, </a:t>
            </a:r>
            <a:r>
              <a:rPr lang="ko-KR" altLang="en-US" dirty="0"/>
              <a:t>일정 관리 등 회원 관리 기능에 행사 진행 관련 기능을 추가하게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9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기업과 미팅을 통해 추가를 </a:t>
            </a:r>
            <a:r>
              <a:rPr lang="ko-KR" altLang="en-US" dirty="0" err="1"/>
              <a:t>하게된</a:t>
            </a:r>
            <a:r>
              <a:rPr lang="ko-KR" altLang="en-US" dirty="0"/>
              <a:t> 행사 진행 관련 기능에는 두가지가 있습니다</a:t>
            </a:r>
            <a:endParaRPr lang="en-US" altLang="ko-KR" dirty="0"/>
          </a:p>
          <a:p>
            <a:r>
              <a:rPr lang="ko-KR" altLang="en-US" dirty="0"/>
              <a:t>첫번째는 회원 관리 어플이 있음에도 불구하고 이사회나 모임을 </a:t>
            </a:r>
            <a:r>
              <a:rPr lang="ko-KR" altLang="en-US" dirty="0" err="1"/>
              <a:t>진행할때</a:t>
            </a:r>
            <a:r>
              <a:rPr lang="ko-KR" altLang="en-US" dirty="0"/>
              <a:t> 회원이 참석했는지에 대해서는 아날로그 방식으로 체크를 했는데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ko-KR" altLang="en-US" dirty="0" err="1"/>
              <a:t>어플내에서</a:t>
            </a:r>
            <a:r>
              <a:rPr lang="ko-KR" altLang="en-US" dirty="0"/>
              <a:t> 디지털화 하여 좀더 편리하게 참석회원 관리를 </a:t>
            </a:r>
            <a:r>
              <a:rPr lang="ko-KR" altLang="en-US" dirty="0" err="1"/>
              <a:t>할수있게</a:t>
            </a:r>
            <a:r>
              <a:rPr lang="ko-KR" altLang="en-US" dirty="0"/>
              <a:t> 하는 기능입니다</a:t>
            </a:r>
            <a:endParaRPr lang="en-US" altLang="ko-KR" dirty="0"/>
          </a:p>
          <a:p>
            <a:r>
              <a:rPr lang="ko-KR" altLang="en-US" dirty="0"/>
              <a:t>두번째는 마찬가지로 이사회나 모임을 </a:t>
            </a:r>
            <a:r>
              <a:rPr lang="ko-KR" altLang="en-US" dirty="0" err="1"/>
              <a:t>진행할때</a:t>
            </a:r>
            <a:r>
              <a:rPr lang="ko-KR" altLang="en-US" dirty="0"/>
              <a:t> 안건 투표에 대해서도 아날로그 방식으로 </a:t>
            </a:r>
            <a:r>
              <a:rPr lang="ko-KR" altLang="en-US" dirty="0" err="1"/>
              <a:t>진행했어야헀는데</a:t>
            </a:r>
            <a:endParaRPr lang="en-US" altLang="ko-KR" dirty="0"/>
          </a:p>
          <a:p>
            <a:r>
              <a:rPr lang="ko-KR" altLang="en-US" dirty="0"/>
              <a:t>어플을 통해 디지털화 하여 좀더 편리하게 투표를 할 수 있는 기능을 추가하게 되었습니다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7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과제 진행 진도에 대해서 말씀드리겠습니다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94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팀에서는 우선 과제를 받고 </a:t>
            </a:r>
            <a:r>
              <a:rPr lang="en-US" altLang="ko-KR" dirty="0"/>
              <a:t>1</a:t>
            </a:r>
            <a:r>
              <a:rPr lang="ko-KR" altLang="en-US" dirty="0"/>
              <a:t>단계 제안서작성 후 기업과 미팅을 통하여 </a:t>
            </a:r>
            <a:r>
              <a:rPr lang="ko-KR" altLang="en-US" dirty="0" err="1"/>
              <a:t>어떤식으로</a:t>
            </a:r>
            <a:r>
              <a:rPr lang="ko-KR" altLang="en-US" dirty="0"/>
              <a:t> 어플의 전체적인 </a:t>
            </a:r>
            <a:r>
              <a:rPr lang="en-US" altLang="ko-KR" dirty="0"/>
              <a:t>UI</a:t>
            </a:r>
            <a:r>
              <a:rPr lang="ko-KR" altLang="en-US" dirty="0"/>
              <a:t>를 디자인할지에 대한 회의를 통해 </a:t>
            </a:r>
            <a:r>
              <a:rPr lang="en-US" altLang="ko-KR" dirty="0"/>
              <a:t>2</a:t>
            </a:r>
            <a:r>
              <a:rPr lang="ko-KR" altLang="en-US" dirty="0"/>
              <a:t>단계를 마쳤습니다</a:t>
            </a:r>
            <a:endParaRPr lang="en-US" altLang="ko-KR" dirty="0"/>
          </a:p>
          <a:p>
            <a:r>
              <a:rPr lang="ko-KR" altLang="en-US" dirty="0"/>
              <a:t>현재 저희는 제안서와 </a:t>
            </a:r>
            <a:r>
              <a:rPr lang="en-US" altLang="ko-KR" dirty="0"/>
              <a:t>UI</a:t>
            </a:r>
            <a:r>
              <a:rPr lang="ko-KR" altLang="en-US" dirty="0"/>
              <a:t>디자인을 바탕으로 어플 구현 단계를 </a:t>
            </a:r>
            <a:r>
              <a:rPr lang="ko-KR" altLang="en-US" dirty="0" err="1"/>
              <a:t>거치고있습니다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0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처음에 계획했던 전체 일정계획과 현재 </a:t>
            </a:r>
            <a:r>
              <a:rPr lang="ko-KR" altLang="en-US" dirty="0" err="1"/>
              <a:t>진행되고있는</a:t>
            </a:r>
            <a:r>
              <a:rPr lang="ko-KR" altLang="en-US" dirty="0"/>
              <a:t> 계획에 대해서 비교하여 말씀드리겠습니다</a:t>
            </a:r>
            <a:endParaRPr lang="en-US" altLang="ko-KR" dirty="0"/>
          </a:p>
          <a:p>
            <a:r>
              <a:rPr lang="ko-KR" altLang="en-US" dirty="0"/>
              <a:t>위에 기록이 저희가 진행중인 실제 일정이고 밑이 처음에 계획했던 전체 일정 계획입니다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13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확인해보시면 진행상황 상에서는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주차에 </a:t>
            </a:r>
            <a:r>
              <a:rPr lang="ko-KR" altLang="en-US" dirty="0" err="1"/>
              <a:t>머물고있어서</a:t>
            </a:r>
            <a:r>
              <a:rPr lang="ko-KR" altLang="en-US" dirty="0"/>
              <a:t> 현재 </a:t>
            </a:r>
            <a:r>
              <a:rPr lang="en-US" altLang="ko-KR" dirty="0"/>
              <a:t>2</a:t>
            </a:r>
            <a:r>
              <a:rPr lang="ko-KR" altLang="en-US" dirty="0"/>
              <a:t>주정도 일정이 </a:t>
            </a:r>
            <a:r>
              <a:rPr lang="ko-KR" altLang="en-US" dirty="0" err="1"/>
              <a:t>딜레이된</a:t>
            </a:r>
            <a:r>
              <a:rPr lang="ko-KR" altLang="en-US" dirty="0"/>
              <a:t> 상황입니다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022A1-B7D0-4692-9284-68A0960A86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4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7A3BD-CD12-54D2-4C20-0AC927A3D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8ADA7-391F-55F7-A455-A5082CC2A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28602A-BA54-C20A-76CB-6F13C602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05D13-FA65-821D-934E-3F4A168B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4CA5B-69EE-D7E0-93E9-B9B6ACFA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405CF6-0EF6-9C15-482A-D055ED4B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8C6A01-853D-8530-2801-DA1BD129D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A005A-56EB-4BEB-777F-C229703F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E8DF3-3941-CC45-77A3-C923AD3B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FBFEB6-6B1C-5038-1C61-5345A9D6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8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5EE94E-FC07-E3BA-564A-258A7E9C1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823F26-0F5A-8BE4-C93A-4FEE14164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33FC0-5316-A049-6A06-CAC135BA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C2EC1F-DCAC-ABAB-5512-8D8191CC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D9637-6711-50AF-A2EF-FD67F593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5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6982A-987E-C899-517F-5D6A335C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3A95C-49FB-8AB3-9BA6-7DEB043C6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434E0-2412-847F-CC5B-0266BC20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71046D-A4CB-026D-C645-C27643F8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2E461-2D4B-2ED3-FDEC-68273210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6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109DF-7986-F64D-2F57-0D9D4DA3B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90B89-CFFD-CE48-D1F4-98F8677A5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CC63-2749-5DBB-C38A-EB8DD157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3C06E-3B86-35E7-A741-20A24352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2FF8A-6118-A904-8175-177002D1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3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D19-0160-3C0F-4F29-A45FF3A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3E673-898E-1FA0-162A-852F2B07A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72328C-A605-26FB-B618-E3694B578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CDC286-0AD6-BDE4-F07C-1C45BCA4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D52AA4-F1F5-1457-D6D8-A22D8B5E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4F10EE-55A0-859E-72DE-53523316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0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51ED8-5BA3-4912-1FCD-3FB06EB2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C8A7A9-1807-F671-5036-A48FB6B34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7589D6-34F3-74C1-2668-293B6DB25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531D4C-5443-574D-1460-78910EEE9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6DE6DE-C191-35C0-AF20-ED9D9F73E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3BE9EF-FBEA-DE86-4462-4413B3AF1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9F832A-CE86-5B23-7E63-B3BC9F08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60A92B-FD5D-DE4A-17FB-979C22B1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6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145DD-1439-6BB6-D0E2-AC3F987C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91B25-EDE0-D008-FB11-D8594359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A9189B-8847-36DB-8073-FCA4694A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03F48A-1BC9-5584-865E-E8C8FB0C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52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0B0F8-DE9B-6F09-411E-02EA0293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DB9755-71FB-5C44-250C-E847B6A3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D9658-2C4D-DEDF-BC89-115B0F6E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1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228BB-9E50-696F-A431-7703B16B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A2C32-3BCE-FFE9-16F0-87C7BF38B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82F2E3-1354-4203-98B4-96DEBAFBE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75BD0-BE47-B965-3821-96757878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DE5EC-3281-0430-0C3B-EAC5C91A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7E4A7A-3B5D-8652-C9EF-4A8BFED3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5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6D9A5-C96F-2D64-56DF-D321F157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A4E702-28B3-41D2-C1CD-C9852B1AD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CB527-31F8-2F17-EF6B-033E2D2B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A005AB-6C11-A947-9D7E-4394C54A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9A486-C017-7A21-64D0-20EDDC66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FFC6F2-72F5-562D-EAAA-0CEF3B629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4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F1FB71-216B-61C5-8A65-E554425A3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1DE39-7F1A-AD60-F6C6-58D16FAF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009D1-D2C9-7AB6-72E1-1AD35D06C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0CDBB-E709-4EE8-B28C-477D5F683F37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4630B5-ACF8-6DB7-12DF-ED8FA4C4F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DA4D8-0783-36FF-CA78-B4D59421B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BB55D-1F74-4288-A33E-E62F2CCB3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8BE9375-3302-DBB8-5492-B5922C156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b="1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D8BECC-FEE3-BB0B-086D-9EE7436AE587}"/>
              </a:ext>
            </a:extLst>
          </p:cNvPr>
          <p:cNvGrpSpPr/>
          <p:nvPr/>
        </p:nvGrpSpPr>
        <p:grpSpPr>
          <a:xfrm>
            <a:off x="3393978" y="2491881"/>
            <a:ext cx="5404043" cy="1883342"/>
            <a:chOff x="3393978" y="1997044"/>
            <a:chExt cx="5404043" cy="188334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A3EA25-4D3B-E18C-93B2-1D8AC2F74435}"/>
                </a:ext>
              </a:extLst>
            </p:cNvPr>
            <p:cNvSpPr txBox="1"/>
            <p:nvPr/>
          </p:nvSpPr>
          <p:spPr>
            <a:xfrm>
              <a:off x="3393978" y="2198835"/>
              <a:ext cx="5404043" cy="1681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b="1" dirty="0">
                  <a:solidFill>
                    <a:srgbClr val="2D3B45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행사 도우미 앱</a:t>
              </a:r>
              <a:r>
                <a:rPr lang="en-US" altLang="ko-KR" sz="4000" b="1" dirty="0">
                  <a:solidFill>
                    <a:srgbClr val="2D3B45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, </a:t>
              </a:r>
              <a:r>
                <a:rPr lang="en-US" altLang="ko-KR" sz="4000" b="1" dirty="0" err="1">
                  <a:solidFill>
                    <a:srgbClr val="2D3B45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Moado</a:t>
              </a:r>
              <a:r>
                <a:rPr lang="ko-KR" altLang="en-US" sz="4000" b="1" dirty="0">
                  <a:solidFill>
                    <a:srgbClr val="2D3B45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ko-KR" altLang="en-US" sz="4000" b="1" dirty="0">
                  <a:solidFill>
                    <a:srgbClr val="2D3B45"/>
                  </a:solidFill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endParaRPr lang="en-US" altLang="ko-KR" sz="4000" b="1" dirty="0">
                <a:solidFill>
                  <a:srgbClr val="13B1E8"/>
                </a:solidFill>
                <a:effectLst>
                  <a:reflection blurRad="6350" stA="33000" endPos="50000" dist="60007" dir="5400000" sy="-100000" algn="bl" rotWithShape="0"/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~</a:t>
              </a:r>
              <a:r>
                <a:rPr lang="ko-KR" altLang="en-US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en-US" altLang="ko-KR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(</a:t>
              </a:r>
              <a:r>
                <a:rPr lang="ko-KR" altLang="en-US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사람들을</a:t>
              </a:r>
              <a:r>
                <a:rPr lang="en-US" altLang="ko-KR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)</a:t>
              </a:r>
              <a:r>
                <a:rPr lang="ko-KR" altLang="en-US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모아도</a:t>
              </a:r>
              <a:r>
                <a:rPr lang="en-US" altLang="ko-KR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!</a:t>
              </a:r>
              <a:r>
                <a:rPr lang="ko-KR" altLang="en-US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en-US" altLang="ko-KR" b="1" dirty="0">
                  <a:solidFill>
                    <a:srgbClr val="2080E1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~</a:t>
              </a:r>
              <a:br>
                <a:rPr lang="en-US" altLang="ko-KR" b="1" dirty="0">
                  <a:solidFill>
                    <a:srgbClr val="13B1E8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</a:b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[Team8] 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행사 참석자 현황 접수 앱 개발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/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연구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-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중간 보고</a:t>
              </a:r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-</a:t>
              </a:r>
              <a:endParaRPr lang="ko-KR" altLang="en-US" sz="1200" b="1" dirty="0">
                <a:solidFill>
                  <a:schemeClr val="accent1">
                    <a:lumMod val="75000"/>
                  </a:schemeClr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4160576-760D-25CA-3C1B-E80313B17DFF}"/>
                </a:ext>
              </a:extLst>
            </p:cNvPr>
            <p:cNvGrpSpPr/>
            <p:nvPr/>
          </p:nvGrpSpPr>
          <p:grpSpPr>
            <a:xfrm>
              <a:off x="5780312" y="1997044"/>
              <a:ext cx="631372" cy="151343"/>
              <a:chOff x="5613069" y="2642327"/>
              <a:chExt cx="631372" cy="151343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5B8CCDB-7705-D3CD-3BC1-802B6F0E78B7}"/>
                  </a:ext>
                </a:extLst>
              </p:cNvPr>
              <p:cNvSpPr/>
              <p:nvPr/>
            </p:nvSpPr>
            <p:spPr>
              <a:xfrm>
                <a:off x="5613069" y="2645228"/>
                <a:ext cx="148442" cy="148442"/>
              </a:xfrm>
              <a:prstGeom prst="ellipse">
                <a:avLst/>
              </a:prstGeom>
              <a:solidFill>
                <a:srgbClr val="13B1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E83D32D-A367-3468-C2FC-1296ED5034CA}"/>
                  </a:ext>
                </a:extLst>
              </p:cNvPr>
              <p:cNvSpPr/>
              <p:nvPr/>
            </p:nvSpPr>
            <p:spPr>
              <a:xfrm>
                <a:off x="5854534" y="2645228"/>
                <a:ext cx="148442" cy="148442"/>
              </a:xfrm>
              <a:prstGeom prst="ellipse">
                <a:avLst/>
              </a:prstGeom>
              <a:solidFill>
                <a:srgbClr val="6B48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8EBC64A-2582-F49D-E2DA-A47210FE0A0C}"/>
                  </a:ext>
                </a:extLst>
              </p:cNvPr>
              <p:cNvSpPr/>
              <p:nvPr/>
            </p:nvSpPr>
            <p:spPr>
              <a:xfrm>
                <a:off x="6095999" y="2642327"/>
                <a:ext cx="148442" cy="148442"/>
              </a:xfrm>
              <a:prstGeom prst="ellipse">
                <a:avLst/>
              </a:prstGeom>
              <a:solidFill>
                <a:srgbClr val="2611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NanumSquareOTF_ac ExtraBold" panose="020B0600000101010101" pitchFamily="34" charset="-127"/>
                  <a:ea typeface="NanumSquareOTF_ac ExtraBold" panose="020B0600000101010101" pitchFamily="34" charset="-127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449AD5-3523-63F3-F356-5146E504F434}"/>
              </a:ext>
            </a:extLst>
          </p:cNvPr>
          <p:cNvGrpSpPr/>
          <p:nvPr/>
        </p:nvGrpSpPr>
        <p:grpSpPr>
          <a:xfrm>
            <a:off x="9529844" y="5652714"/>
            <a:ext cx="2545250" cy="896720"/>
            <a:chOff x="4823373" y="4025620"/>
            <a:chExt cx="2545250" cy="8967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A2734E-CEE4-AEB5-427E-B5D32A046385}"/>
                </a:ext>
              </a:extLst>
            </p:cNvPr>
            <p:cNvSpPr txBox="1"/>
            <p:nvPr/>
          </p:nvSpPr>
          <p:spPr>
            <a:xfrm>
              <a:off x="5780312" y="4025620"/>
              <a:ext cx="1588311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이승민</a:t>
              </a:r>
              <a:endParaRPr lang="en-US" altLang="ko-KR" sz="1200" b="1" dirty="0">
                <a:solidFill>
                  <a:srgbClr val="002060"/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노준수</a:t>
              </a:r>
              <a:r>
                <a:rPr lang="en-US" altLang="ko-KR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,</a:t>
              </a: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ko-KR" altLang="en-US" sz="1200" b="1" dirty="0" err="1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신지한</a:t>
              </a:r>
              <a:r>
                <a:rPr lang="en-US" altLang="ko-KR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,</a:t>
              </a: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endParaRPr lang="en-US" altLang="ko-KR" sz="1200" b="1" dirty="0">
                <a:solidFill>
                  <a:srgbClr val="002060"/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이수인</a:t>
              </a:r>
              <a:r>
                <a:rPr lang="en-US" altLang="ko-KR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,</a:t>
              </a: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 </a:t>
              </a:r>
              <a:r>
                <a:rPr lang="ko-KR" altLang="en-US" sz="1200" b="1" dirty="0" err="1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최혜림</a:t>
              </a:r>
              <a:endParaRPr lang="ko-KR" altLang="en-US" sz="1200" b="1" dirty="0">
                <a:solidFill>
                  <a:srgbClr val="002060"/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E03082-9355-DE25-C032-82D6E7AFE9D8}"/>
                </a:ext>
              </a:extLst>
            </p:cNvPr>
            <p:cNvSpPr txBox="1"/>
            <p:nvPr/>
          </p:nvSpPr>
          <p:spPr>
            <a:xfrm>
              <a:off x="4823373" y="4025620"/>
              <a:ext cx="1588311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팀 장</a:t>
              </a:r>
              <a:endParaRPr lang="en-US" altLang="ko-KR" sz="1200" b="1" dirty="0">
                <a:solidFill>
                  <a:srgbClr val="002060"/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  <a:effectLst/>
                  <a:latin typeface="NanumSquareOTF_ac ExtraBold" panose="020B0600000101010101" pitchFamily="34" charset="-127"/>
                  <a:ea typeface="NanumSquareOTF_ac ExtraBold" panose="020B0600000101010101" pitchFamily="34" charset="-127"/>
                </a:rPr>
                <a:t>팀 원</a:t>
              </a:r>
              <a:endParaRPr lang="en-US" altLang="ko-KR" sz="1200" b="1" dirty="0">
                <a:solidFill>
                  <a:srgbClr val="002060"/>
                </a:solidFill>
                <a:effectLst/>
                <a:latin typeface="NanumSquareOTF_ac ExtraBold" panose="020B0600000101010101" pitchFamily="34" charset="-127"/>
                <a:ea typeface="NanumSquareOTF_ac Extra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233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74481-935C-892B-8DC9-28E295DE9D09}"/>
              </a:ext>
            </a:extLst>
          </p:cNvPr>
          <p:cNvSpPr txBox="1"/>
          <p:nvPr/>
        </p:nvSpPr>
        <p:spPr>
          <a:xfrm>
            <a:off x="458346" y="235002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추진 일정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계획 완수 가능성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B5C3C63-8511-5033-4CCD-4834B81E7AEA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1D9C67A-BC72-F0CA-39AE-C4369E34E471}"/>
              </a:ext>
            </a:extLst>
          </p:cNvPr>
          <p:cNvSpPr txBox="1"/>
          <p:nvPr/>
        </p:nvSpPr>
        <p:spPr>
          <a:xfrm>
            <a:off x="725949" y="4786391"/>
            <a:ext cx="8805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관찰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코드제공 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딜레이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and 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구현에 투자한 시간이 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적음</a:t>
            </a:r>
            <a:r>
              <a:rPr lang="en-US" altLang="ko-KR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en-US" altLang="ko-KR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But,</a:t>
            </a:r>
            <a:r>
              <a:rPr lang="en-US" altLang="ko-KR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참석자 파악 기능 개발을 거의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완료</a:t>
            </a:r>
            <a:endParaRPr lang="en-US" altLang="ko-KR" sz="1600" b="1" dirty="0">
              <a:solidFill>
                <a:srgbClr val="2080E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예상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이사회 의결 기능 개발의 속도도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빠를 것 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-&gt;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계획을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따라잡을 수 있음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82A71C-EBD1-AA62-59FA-913F13226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9" y="1199443"/>
            <a:ext cx="10837072" cy="3420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04F4A-9C34-7FEF-2FA2-2C836FB81B53}"/>
              </a:ext>
            </a:extLst>
          </p:cNvPr>
          <p:cNvSpPr txBox="1"/>
          <p:nvPr/>
        </p:nvSpPr>
        <p:spPr>
          <a:xfrm>
            <a:off x="4698824" y="748170"/>
            <a:ext cx="2794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전체 일정 계획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중 현재 진도 확인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A8A69D-4211-6D7E-7120-E729A230A4D7}"/>
              </a:ext>
            </a:extLst>
          </p:cNvPr>
          <p:cNvCxnSpPr/>
          <p:nvPr/>
        </p:nvCxnSpPr>
        <p:spPr>
          <a:xfrm>
            <a:off x="8191205" y="1898954"/>
            <a:ext cx="0" cy="69272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9A75CF-091B-F047-A37A-918E1F032C29}"/>
              </a:ext>
            </a:extLst>
          </p:cNvPr>
          <p:cNvCxnSpPr>
            <a:cxnSpLocks/>
          </p:cNvCxnSpPr>
          <p:nvPr/>
        </p:nvCxnSpPr>
        <p:spPr>
          <a:xfrm flipV="1">
            <a:off x="6722328" y="2591682"/>
            <a:ext cx="0" cy="775854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AA872E-5593-00A9-F096-540CCBF9C3A2}"/>
              </a:ext>
            </a:extLst>
          </p:cNvPr>
          <p:cNvSpPr txBox="1"/>
          <p:nvPr/>
        </p:nvSpPr>
        <p:spPr>
          <a:xfrm>
            <a:off x="3696505" y="3379958"/>
            <a:ext cx="605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현재</a:t>
            </a:r>
            <a:endParaRPr lang="en-US" altLang="ko-KR" sz="1600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9DA670-D33B-967E-A2BA-7DA805D22B8D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CA49AA-6D74-F74A-5C6A-0AFEBB19144C}"/>
              </a:ext>
            </a:extLst>
          </p:cNvPr>
          <p:cNvSpPr/>
          <p:nvPr/>
        </p:nvSpPr>
        <p:spPr>
          <a:xfrm>
            <a:off x="11369304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AFB4327-43D5-F8B1-C58C-665C3E987730}"/>
              </a:ext>
            </a:extLst>
          </p:cNvPr>
          <p:cNvSpPr/>
          <p:nvPr/>
        </p:nvSpPr>
        <p:spPr>
          <a:xfrm>
            <a:off x="1117558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5969B92-3E92-DA41-D5B1-F10104DDEBE3}"/>
              </a:ext>
            </a:extLst>
          </p:cNvPr>
          <p:cNvSpPr/>
          <p:nvPr/>
        </p:nvSpPr>
        <p:spPr>
          <a:xfrm>
            <a:off x="10981870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45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1F724A-C8F8-2453-B477-F049290DD699}"/>
              </a:ext>
            </a:extLst>
          </p:cNvPr>
          <p:cNvGrpSpPr/>
          <p:nvPr/>
        </p:nvGrpSpPr>
        <p:grpSpPr>
          <a:xfrm>
            <a:off x="353348" y="284110"/>
            <a:ext cx="11478324" cy="6289276"/>
            <a:chOff x="356833" y="284361"/>
            <a:chExt cx="11478324" cy="62892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07688E6-F1D1-4986-05D3-1FC4457C8BD3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F2D47EC-4D92-61F2-298A-1EC8D4C2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7693651-2A6E-A468-8D57-07DE824C0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A9F81E-A647-948B-B465-43BB22F3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1BED4F-F5D7-28DE-E1A1-B0747DD49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B8CD89C-49DA-6B42-E271-50C5C5A0AD80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92485C1-B972-F646-4439-75F4EF8D3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0540167-F219-FC16-9179-9308BE241F2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FEF23B-5323-3736-B435-54C4346CC2EF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FA2FA7-C6AB-D4F9-2CC6-EBA74F9804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3AD558-3768-F05F-585B-35E55722FD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8365812-4A3E-A2EE-CA99-139E3CE46E46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51DB31-2BFC-C6EB-BDE4-491E5C166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81B1C1-9557-C4F5-64C3-452830FF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DD19665-63A5-3DE7-4526-7C107CF915EB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5710332-2D58-093C-4C65-BF6E44E75AF2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266845A-835A-4A9D-B708-FB2513294CDC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E48E1C-2649-93DC-E83A-0ADB784A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6" cy="1688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FCECAA-7999-B01A-DF2F-78C950037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5" cy="16880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CBFB2-4DC5-903D-2C64-1033EF386C61}"/>
              </a:ext>
            </a:extLst>
          </p:cNvPr>
          <p:cNvSpPr txBox="1"/>
          <p:nvPr/>
        </p:nvSpPr>
        <p:spPr>
          <a:xfrm>
            <a:off x="4458948" y="4352841"/>
            <a:ext cx="327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project purpose &amp; necessity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D9F391-6F5B-D5DD-9BAF-E9FAE36EE3BB}"/>
              </a:ext>
            </a:extLst>
          </p:cNvPr>
          <p:cNvSpPr txBox="1"/>
          <p:nvPr/>
        </p:nvSpPr>
        <p:spPr>
          <a:xfrm>
            <a:off x="4770956" y="3994416"/>
            <a:ext cx="265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현재 과제 결과물은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..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A10408-B812-B6BB-59CD-3430CB00991C}"/>
              </a:ext>
            </a:extLst>
          </p:cNvPr>
          <p:cNvSpPr/>
          <p:nvPr/>
        </p:nvSpPr>
        <p:spPr>
          <a:xfrm>
            <a:off x="5754635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6666FF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5010CA-15DC-0E15-5747-4B25CF83DEB5}"/>
              </a:ext>
            </a:extLst>
          </p:cNvPr>
          <p:cNvSpPr/>
          <p:nvPr/>
        </p:nvSpPr>
        <p:spPr>
          <a:xfrm>
            <a:off x="6038427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D873B-811F-103E-2483-EC67C2DA8D74}"/>
              </a:ext>
            </a:extLst>
          </p:cNvPr>
          <p:cNvSpPr/>
          <p:nvPr/>
        </p:nvSpPr>
        <p:spPr>
          <a:xfrm>
            <a:off x="6322218" y="651955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80F1596-BAA8-9005-EC84-2B0CA3E1DC12}"/>
              </a:ext>
            </a:extLst>
          </p:cNvPr>
          <p:cNvSpPr/>
          <p:nvPr/>
        </p:nvSpPr>
        <p:spPr>
          <a:xfrm>
            <a:off x="5758121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DC78-B80A-F685-4B3D-A48C07A4A843}"/>
              </a:ext>
            </a:extLst>
          </p:cNvPr>
          <p:cNvGrpSpPr/>
          <p:nvPr/>
        </p:nvGrpSpPr>
        <p:grpSpPr>
          <a:xfrm>
            <a:off x="356833" y="284361"/>
            <a:ext cx="11478324" cy="6289276"/>
            <a:chOff x="356833" y="284361"/>
            <a:chExt cx="11478324" cy="62892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6D05CD-D584-45DF-9E7A-D0E82E8F8DBA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54F6449-2D7B-6157-D877-1503B823E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7ED14BE-4017-6588-7FEE-0BDACC8F3A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DF7EF1F-82D7-E1F3-C353-F25CA735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2538DF-27FD-0E22-54D7-221BFF6C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B886467-8129-D254-F69B-304F3108F11A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722447E-F63F-F3D3-7B19-7E083F3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C1A248-D1DB-F279-79A5-374D9AD30E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5A19CB-5BAD-243D-B5EE-197724BF5898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2ABCA25-F0F5-AE60-3EB7-71F9BD4BE8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2A15487-A8AE-2C5D-B5ED-D9FE8CC4AD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EDF4A04-BA3B-615A-2F7D-C12F21D0B0D7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133A05-3242-DF36-CB3C-4181DAA27B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09ADD2-D611-AE5D-EED3-23BF0A16F1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0C019E-6ED8-39A0-0F12-C926A6C443ED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5F97BC5-26D8-67FB-1815-F1656889DCB0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067EC0B-FB4C-5B82-17FE-100EF166B6C8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0D270111-6BD8-E35F-5DE3-5AE64C5D3FBF}"/>
              </a:ext>
            </a:extLst>
          </p:cNvPr>
          <p:cNvSpPr/>
          <p:nvPr/>
        </p:nvSpPr>
        <p:spPr>
          <a:xfrm>
            <a:off x="6041912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FCED8C8-8625-6968-CC33-9B168835DD1D}"/>
              </a:ext>
            </a:extLst>
          </p:cNvPr>
          <p:cNvSpPr/>
          <p:nvPr/>
        </p:nvSpPr>
        <p:spPr>
          <a:xfrm>
            <a:off x="6323960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82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1F724A-C8F8-2453-B477-F049290DD699}"/>
              </a:ext>
            </a:extLst>
          </p:cNvPr>
          <p:cNvGrpSpPr/>
          <p:nvPr/>
        </p:nvGrpSpPr>
        <p:grpSpPr>
          <a:xfrm>
            <a:off x="353348" y="284110"/>
            <a:ext cx="11478324" cy="6289276"/>
            <a:chOff x="356833" y="284361"/>
            <a:chExt cx="11478324" cy="62892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07688E6-F1D1-4986-05D3-1FC4457C8BD3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F2D47EC-4D92-61F2-298A-1EC8D4C2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7693651-2A6E-A468-8D57-07DE824C0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A9F81E-A647-948B-B465-43BB22F3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1BED4F-F5D7-28DE-E1A1-B0747DD49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B8CD89C-49DA-6B42-E271-50C5C5A0AD80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92485C1-B972-F646-4439-75F4EF8D3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0540167-F219-FC16-9179-9308BE241F2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FEF23B-5323-3736-B435-54C4346CC2EF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FA2FA7-C6AB-D4F9-2CC6-EBA74F9804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3AD558-3768-F05F-585B-35E55722FD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8365812-4A3E-A2EE-CA99-139E3CE46E46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51DB31-2BFC-C6EB-BDE4-491E5C166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81B1C1-9557-C4F5-64C3-452830FF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DD19665-63A5-3DE7-4526-7C107CF915EB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5710332-2D58-093C-4C65-BF6E44E75AF2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266845A-835A-4A9D-B708-FB2513294CDC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D9F391-6F5B-D5DD-9BAF-E9FAE36EE3BB}"/>
              </a:ext>
            </a:extLst>
          </p:cNvPr>
          <p:cNvSpPr txBox="1"/>
          <p:nvPr/>
        </p:nvSpPr>
        <p:spPr>
          <a:xfrm>
            <a:off x="3636008" y="3198167"/>
            <a:ext cx="518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“ 참석 확인 시스템 ”의 디지털화의 구현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DC78-B80A-F685-4B3D-A48C07A4A843}"/>
              </a:ext>
            </a:extLst>
          </p:cNvPr>
          <p:cNvGrpSpPr/>
          <p:nvPr/>
        </p:nvGrpSpPr>
        <p:grpSpPr>
          <a:xfrm>
            <a:off x="356833" y="284361"/>
            <a:ext cx="11478324" cy="6289276"/>
            <a:chOff x="356833" y="284361"/>
            <a:chExt cx="11478324" cy="62892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6D05CD-D584-45DF-9E7A-D0E82E8F8DBA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54F6449-2D7B-6157-D877-1503B823E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7ED14BE-4017-6588-7FEE-0BDACC8F3A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DF7EF1F-82D7-E1F3-C353-F25CA735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2538DF-27FD-0E22-54D7-221BFF6C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7836407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B886467-8129-D254-F69B-304F3108F11A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722447E-F63F-F3D3-7B19-7E083F3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C1A248-D1DB-F279-79A5-374D9AD30E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5A19CB-5BAD-243D-B5EE-197724BF5898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2ABCA25-F0F5-AE60-3EB7-71F9BD4BE8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2A15487-A8AE-2C5D-B5ED-D9FE8CC4AD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EDF4A04-BA3B-615A-2F7D-C12F21D0B0D7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133A05-3242-DF36-CB3C-4181DAA27B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09ADD2-D611-AE5D-EED3-23BF0A16F1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0C019E-6ED8-39A0-0F12-C926A6C443ED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5F97BC5-26D8-67FB-1815-F1656889DCB0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067EC0B-FB4C-5B82-17FE-100EF166B6C8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516E9D-5300-5B29-5A1D-5D0F489A58B5}"/>
              </a:ext>
            </a:extLst>
          </p:cNvPr>
          <p:cNvSpPr txBox="1"/>
          <p:nvPr/>
        </p:nvSpPr>
        <p:spPr>
          <a:xfrm>
            <a:off x="2289509" y="3198167"/>
            <a:ext cx="761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지난 시간 우리는 참석자 확인 시스템으로 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가지를 고민했었다</a:t>
            </a:r>
          </a:p>
        </p:txBody>
      </p:sp>
    </p:spTree>
    <p:extLst>
      <p:ext uri="{BB962C8B-B14F-4D97-AF65-F5344CB8AC3E}">
        <p14:creationId xmlns:p14="http://schemas.microsoft.com/office/powerpoint/2010/main" val="63458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C2A5A-728B-0748-96B0-EFD7B1079979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방법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A41E5-3F86-1730-D556-40277034E3B4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AA1F5E8-4E21-9618-51FD-6E33B2BCE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3" y="1510409"/>
            <a:ext cx="646381" cy="646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6F0F0-EDC8-C783-B7FA-4D88623B6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8" y="2156790"/>
            <a:ext cx="2779338" cy="2779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4ACF7C-5E73-5BA3-34C7-39F38774028E}"/>
              </a:ext>
            </a:extLst>
          </p:cNvPr>
          <p:cNvSpPr txBox="1"/>
          <p:nvPr/>
        </p:nvSpPr>
        <p:spPr>
          <a:xfrm>
            <a:off x="1990231" y="5059289"/>
            <a:ext cx="2098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행사장 </a:t>
            </a:r>
            <a:r>
              <a:rPr lang="ko-KR" altLang="en-US" sz="14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입장시</a:t>
            </a:r>
            <a:endParaRPr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참석자가 해당 </a:t>
            </a:r>
            <a:r>
              <a:rPr lang="en-US" altLang="ko-KR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QR</a:t>
            </a:r>
            <a:r>
              <a:rPr lang="ko-KR" altLang="en-US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코드 스캔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9FB5FB-DC04-054A-D1B3-56AAABC555A4}"/>
              </a:ext>
            </a:extLst>
          </p:cNvPr>
          <p:cNvSpPr txBox="1"/>
          <p:nvPr/>
        </p:nvSpPr>
        <p:spPr>
          <a:xfrm>
            <a:off x="5979332" y="2117829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장점</a:t>
            </a:r>
            <a:endParaRPr lang="ko-KR" altLang="en-US" b="1" dirty="0">
              <a:solidFill>
                <a:srgbClr val="0070C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0AD0C89-B65A-435D-D25E-F552F5492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3" y="1711813"/>
            <a:ext cx="812032" cy="8120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8FB589-635A-73E1-BF2B-5E5813F54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4" y="3752957"/>
            <a:ext cx="812031" cy="812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6C372A-C991-3939-5D07-A5970F020642}"/>
              </a:ext>
            </a:extLst>
          </p:cNvPr>
          <p:cNvSpPr txBox="1"/>
          <p:nvPr/>
        </p:nvSpPr>
        <p:spPr>
          <a:xfrm>
            <a:off x="6010688" y="4103323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단점</a:t>
            </a:r>
            <a:endParaRPr lang="ko-KR" altLang="en-US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F5D9F-963D-A1DA-AAE4-2843FFED15CA}"/>
              </a:ext>
            </a:extLst>
          </p:cNvPr>
          <p:cNvSpPr txBox="1"/>
          <p:nvPr/>
        </p:nvSpPr>
        <p:spPr>
          <a:xfrm>
            <a:off x="5387010" y="2772406"/>
            <a:ext cx="7964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입장과 함께 참석 접수가 이루어지기 때문에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보다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정확한 현황 파악이 가능하다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55F4A-CB37-8AA4-DB82-01EDB26759AF}"/>
              </a:ext>
            </a:extLst>
          </p:cNvPr>
          <p:cNvSpPr txBox="1"/>
          <p:nvPr/>
        </p:nvSpPr>
        <p:spPr>
          <a:xfrm>
            <a:off x="5387010" y="4853799"/>
            <a:ext cx="7964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한정된 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QR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코드를 스캔하기 위해 사람이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특정 장소에 몰리면서 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입</a:t>
            </a:r>
            <a:r>
              <a:rPr lang="en-US" altLang="ko-KR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퇴장에 혼선이 생길 수 있다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86C4EE-DA65-A3EE-D200-EFCF2508B424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E5DE831-67F2-813F-3687-597B4A3BFC5B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F09ED1-72CB-9301-7A57-BE747431E5DA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040786-E004-BA4E-C1C1-362ADCD0AFCD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F2C414-1E2D-9DDD-153E-F225661B8EAA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714AC4-4A61-BC7B-7446-15AA989ED892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7B37E28-1CDA-6A3D-9978-C3CC29F0F0B9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87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C7E87E-A9B6-152E-4AE8-793071BD1C58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방법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6015AE-981D-AFB2-7593-21FBE4440E46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EF988A2-6B39-D5D8-B04E-23F1F2E42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22" y="1510409"/>
            <a:ext cx="646381" cy="646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18669E-736E-5DB6-8AA8-8B1F73A5D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63" y="2310103"/>
            <a:ext cx="2237793" cy="2237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BC3AA-CF9D-252B-9D2F-2495C438ECFE}"/>
              </a:ext>
            </a:extLst>
          </p:cNvPr>
          <p:cNvSpPr txBox="1"/>
          <p:nvPr/>
        </p:nvSpPr>
        <p:spPr>
          <a:xfrm>
            <a:off x="2028495" y="4936128"/>
            <a:ext cx="2237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행사 참여시</a:t>
            </a:r>
            <a:endParaRPr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참석자가</a:t>
            </a:r>
            <a:r>
              <a:rPr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모바일 앱</a:t>
            </a:r>
            <a:r>
              <a:rPr lang="en-US" altLang="ko-KR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버튼</a:t>
            </a:r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을 </a:t>
            </a:r>
            <a:endParaRPr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눌러 참석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099B3-4AD1-897D-7696-D640ECE40A2B}"/>
              </a:ext>
            </a:extLst>
          </p:cNvPr>
          <p:cNvSpPr txBox="1"/>
          <p:nvPr/>
        </p:nvSpPr>
        <p:spPr>
          <a:xfrm>
            <a:off x="5979332" y="2117829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장점</a:t>
            </a:r>
            <a:endParaRPr lang="ko-KR" altLang="en-US" b="1" dirty="0">
              <a:solidFill>
                <a:srgbClr val="0070C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48ED3A-5B14-0465-A9F9-AB2549184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3" y="1711813"/>
            <a:ext cx="812032" cy="812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8EFD34-BEC8-0A92-7E92-70163E685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4" y="3752957"/>
            <a:ext cx="812031" cy="812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0059AA-A994-DF7A-C05D-A3922B8B791B}"/>
              </a:ext>
            </a:extLst>
          </p:cNvPr>
          <p:cNvSpPr txBox="1"/>
          <p:nvPr/>
        </p:nvSpPr>
        <p:spPr>
          <a:xfrm>
            <a:off x="6010688" y="4103323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단점</a:t>
            </a:r>
            <a:endParaRPr lang="ko-KR" altLang="en-US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8BEDF-0EFB-4AC6-0AED-CE3184704D1E}"/>
              </a:ext>
            </a:extLst>
          </p:cNvPr>
          <p:cNvSpPr txBox="1"/>
          <p:nvPr/>
        </p:nvSpPr>
        <p:spPr>
          <a:xfrm>
            <a:off x="5387010" y="2772406"/>
            <a:ext cx="7964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개인이 모바일 앱을 이용해 접수하기 때문에 행사장 내에서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혼란스러운 상황이 발생할 가능성이 매우 낮아진다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3D17A6-7D7F-413B-708E-C331F38C2DC1}"/>
              </a:ext>
            </a:extLst>
          </p:cNvPr>
          <p:cNvSpPr txBox="1"/>
          <p:nvPr/>
        </p:nvSpPr>
        <p:spPr>
          <a:xfrm>
            <a:off x="5387010" y="4853799"/>
            <a:ext cx="7964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개인의 실수로 인한 </a:t>
            </a:r>
            <a:r>
              <a:rPr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미접수</a:t>
            </a: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등으로 현황 파악의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정확도가 떨어질 수 있다</a:t>
            </a:r>
            <a:endParaRPr lang="en-US" altLang="ko-KR" sz="1600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8CB308B-CCD8-2E60-BCF3-779A6009E61B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74E0AC-D4CB-5EF4-D128-1D709702AC70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3F459C9-0FDD-2563-10A5-FC8FD930091B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99A78F-6F03-E093-E884-2BB855D79815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0F8239C-84DB-9B85-3351-D7AD8BA5B1E2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EDC0E9-7068-F301-1141-FF9CD774146D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710C664-48CF-5D24-6312-3E367C434941}"/>
              </a:ext>
            </a:extLst>
          </p:cNvPr>
          <p:cNvSpPr/>
          <p:nvPr/>
        </p:nvSpPr>
        <p:spPr>
          <a:xfrm>
            <a:off x="10427853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3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E9876F-A14B-7DB4-F8FB-409D911F9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632" y="1480590"/>
            <a:ext cx="646382" cy="646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2E7FF9-9925-7A1D-5AD0-74868071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01" y="2185911"/>
            <a:ext cx="2237794" cy="2237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3C658-2CD9-16B4-51C9-755DE08158D6}"/>
              </a:ext>
            </a:extLst>
          </p:cNvPr>
          <p:cNvSpPr txBox="1"/>
          <p:nvPr/>
        </p:nvSpPr>
        <p:spPr>
          <a:xfrm>
            <a:off x="2305191" y="5032785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행사 진행 요원이</a:t>
            </a:r>
            <a:endParaRPr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특정 인물의 참석 </a:t>
            </a:r>
            <a:r>
              <a:rPr lang="ko-KR" altLang="en-US" sz="1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확인후 접수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270EF-C005-A921-FBBD-2434343F09C9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방법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16DF83B-62AE-A666-079E-492215AD1A72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E1FEA1-1D90-9707-C10D-07F93693305C}"/>
              </a:ext>
            </a:extLst>
          </p:cNvPr>
          <p:cNvSpPr txBox="1"/>
          <p:nvPr/>
        </p:nvSpPr>
        <p:spPr>
          <a:xfrm>
            <a:off x="5979332" y="2117829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장점</a:t>
            </a:r>
            <a:endParaRPr lang="ko-KR" altLang="en-US" b="1" dirty="0">
              <a:solidFill>
                <a:srgbClr val="0070C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D64203-22C7-5526-F3F7-9D7A4FDDA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123" y="1711813"/>
            <a:ext cx="812032" cy="8120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A33530-41AB-19D9-22B9-54AC57038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44" y="3752957"/>
            <a:ext cx="812031" cy="812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855A03-4A32-69B2-809D-39382BE7BB07}"/>
              </a:ext>
            </a:extLst>
          </p:cNvPr>
          <p:cNvSpPr txBox="1"/>
          <p:nvPr/>
        </p:nvSpPr>
        <p:spPr>
          <a:xfrm>
            <a:off x="6010688" y="4103323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단점</a:t>
            </a:r>
            <a:endParaRPr lang="ko-KR" altLang="en-US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10652E-A0F4-E5B9-DFA3-03155C25ABB9}"/>
              </a:ext>
            </a:extLst>
          </p:cNvPr>
          <p:cNvSpPr txBox="1"/>
          <p:nvPr/>
        </p:nvSpPr>
        <p:spPr>
          <a:xfrm>
            <a:off x="5387010" y="2722663"/>
            <a:ext cx="7964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디지털 사용이 어려운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참석자에게 부담이 적다</a:t>
            </a:r>
            <a:endParaRPr lang="en-US" altLang="ko-KR" sz="1600" b="1" dirty="0">
              <a:solidFill>
                <a:srgbClr val="2080E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진행 요원이 확인한 후 등록해주는 것이기 때문에 </a:t>
            </a:r>
            <a:endParaRPr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lang="ko-KR" altLang="en-US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현황 파악에 관한 정확도 또한 높다</a:t>
            </a:r>
            <a:r>
              <a:rPr lang="en-US" altLang="ko-KR" sz="1600" b="1" dirty="0">
                <a:solidFill>
                  <a:srgbClr val="2080E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ko-KR" altLang="en-US" sz="1600" b="1" dirty="0">
              <a:solidFill>
                <a:srgbClr val="2080E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A2E64-DD99-07BE-7DCE-0A6DE88E764C}"/>
              </a:ext>
            </a:extLst>
          </p:cNvPr>
          <p:cNvSpPr txBox="1"/>
          <p:nvPr/>
        </p:nvSpPr>
        <p:spPr>
          <a:xfrm>
            <a:off x="5387010" y="4853799"/>
            <a:ext cx="7964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매우 적은 인력이 필요한 이전의 두 방법에 비해</a:t>
            </a:r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</a:p>
          <a:p>
            <a:r>
              <a:rPr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    </a:t>
            </a:r>
            <a:r>
              <a:rPr lang="ko-KR" altLang="en-US" sz="1600" b="1" dirty="0">
                <a:solidFill>
                  <a:srgbClr val="C0000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접수를 위한 추가 인력이 필요하다</a:t>
            </a:r>
            <a:endParaRPr lang="en-US" altLang="ko-KR" sz="1600" b="1" dirty="0">
              <a:solidFill>
                <a:srgbClr val="C00000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18B623-0279-8413-5186-DFB8F9E2DE91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BD93397-F956-BA99-2687-6694BC88D2FF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0E01A31-5E0C-F274-6556-C042A5C8ADE5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FB960C4-C7D7-B13A-F0B8-86D271866E9B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B8F5DA1-A08D-A64C-E448-E1924FAA2997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25FDE3D-E32F-446E-5D39-5CF73EE8752A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714E7DC-F7DA-15CE-62E2-F79EEEC0CF4C}"/>
              </a:ext>
            </a:extLst>
          </p:cNvPr>
          <p:cNvSpPr/>
          <p:nvPr/>
        </p:nvSpPr>
        <p:spPr>
          <a:xfrm>
            <a:off x="10711645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1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E8F9AD-1510-8096-1D1B-56437698DF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88" y="2156790"/>
            <a:ext cx="2779338" cy="2779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57D81E-F538-EA49-54E7-260649EB28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99" y="2310103"/>
            <a:ext cx="2237793" cy="2237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B34823-98B1-63FE-2930-4292C9FF2C5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42" y="2185911"/>
            <a:ext cx="2237794" cy="2237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C2A5A-728B-0748-96B0-EFD7B1079979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A41E5-3F86-1730-D556-40277034E3B4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886C4EE-DA65-A3EE-D200-EFCF2508B424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E5DE831-67F2-813F-3687-597B4A3BFC5B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F09ED1-72CB-9301-7A57-BE747431E5DA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040786-E004-BA4E-C1C1-362ADCD0AFCD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F2C414-1E2D-9DDD-153E-F225661B8EAA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714AC4-4A61-BC7B-7446-15AA989ED892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EAB1D-E82E-5B7E-2F1E-050DCB8CF455}"/>
              </a:ext>
            </a:extLst>
          </p:cNvPr>
          <p:cNvSpPr txBox="1"/>
          <p:nvPr/>
        </p:nvSpPr>
        <p:spPr>
          <a:xfrm>
            <a:off x="2941129" y="3198167"/>
            <a:ext cx="630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결론 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하나의 시스템에 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가지를 모두 적용하기로 함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762A1B0-924B-14A2-1355-E78F47DF414A}"/>
              </a:ext>
            </a:extLst>
          </p:cNvPr>
          <p:cNvSpPr/>
          <p:nvPr/>
        </p:nvSpPr>
        <p:spPr>
          <a:xfrm>
            <a:off x="10144062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4DF54F1-193E-451C-5AE3-39652B9BD6D6}"/>
              </a:ext>
            </a:extLst>
          </p:cNvPr>
          <p:cNvSpPr/>
          <p:nvPr/>
        </p:nvSpPr>
        <p:spPr>
          <a:xfrm>
            <a:off x="10427853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D652EDE-9AC6-AB5A-142F-47FBD98B4286}"/>
              </a:ext>
            </a:extLst>
          </p:cNvPr>
          <p:cNvSpPr/>
          <p:nvPr/>
        </p:nvSpPr>
        <p:spPr>
          <a:xfrm>
            <a:off x="10711645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B659CB-98B7-C47F-8727-5BE205EDB737}"/>
              </a:ext>
            </a:extLst>
          </p:cNvPr>
          <p:cNvSpPr/>
          <p:nvPr/>
        </p:nvSpPr>
        <p:spPr>
          <a:xfrm>
            <a:off x="10995436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98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C2A5A-728B-0748-96B0-EFD7B1079979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A41E5-3F86-1730-D556-40277034E3B4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886C4EE-DA65-A3EE-D200-EFCF2508B424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E5DE831-67F2-813F-3687-597B4A3BFC5B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F09ED1-72CB-9301-7A57-BE747431E5DA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040786-E004-BA4E-C1C1-362ADCD0AFCD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F2C414-1E2D-9DDD-153E-F225661B8EAA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714AC4-4A61-BC7B-7446-15AA989ED892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7B37E28-1CDA-6A3D-9978-C3CC29F0F0B9}"/>
              </a:ext>
            </a:extLst>
          </p:cNvPr>
          <p:cNvSpPr/>
          <p:nvPr/>
        </p:nvSpPr>
        <p:spPr>
          <a:xfrm>
            <a:off x="10135596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E557F14-5592-4557-3BB6-8EA7A9C2B157}"/>
              </a:ext>
            </a:extLst>
          </p:cNvPr>
          <p:cNvSpPr/>
          <p:nvPr/>
        </p:nvSpPr>
        <p:spPr>
          <a:xfrm>
            <a:off x="1041938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001D15-F4BC-9F16-93C9-E58C9ECAE456}"/>
              </a:ext>
            </a:extLst>
          </p:cNvPr>
          <p:cNvSpPr/>
          <p:nvPr/>
        </p:nvSpPr>
        <p:spPr>
          <a:xfrm>
            <a:off x="10703179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EAB1D-E82E-5B7E-2F1E-050DCB8CF455}"/>
              </a:ext>
            </a:extLst>
          </p:cNvPr>
          <p:cNvSpPr txBox="1"/>
          <p:nvPr/>
        </p:nvSpPr>
        <p:spPr>
          <a:xfrm>
            <a:off x="3249923" y="1175404"/>
            <a:ext cx="571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참석자 확인 시스템 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가지를 모두 적용시킨 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UI.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9F7AC-5B87-6CED-E05C-2E8BA535D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" t="2496" r="2087" b="51906"/>
          <a:stretch/>
        </p:blipFill>
        <p:spPr>
          <a:xfrm>
            <a:off x="1195935" y="2576951"/>
            <a:ext cx="7487112" cy="27845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9B933E-B0B6-CCAA-DE7D-70A6758F8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" t="49412" r="78809" b="2495"/>
          <a:stretch/>
        </p:blipFill>
        <p:spPr>
          <a:xfrm>
            <a:off x="9123761" y="2424545"/>
            <a:ext cx="1579418" cy="293696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3BF864-F904-F6E0-C903-0FAEFF74D2A5}"/>
              </a:ext>
            </a:extLst>
          </p:cNvPr>
          <p:cNvCxnSpPr>
            <a:cxnSpLocks/>
          </p:cNvCxnSpPr>
          <p:nvPr/>
        </p:nvCxnSpPr>
        <p:spPr>
          <a:xfrm>
            <a:off x="2616740" y="3429000"/>
            <a:ext cx="544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60A1F25-DC53-EDB2-2EA1-9F26B2CCEC6B}"/>
              </a:ext>
            </a:extLst>
          </p:cNvPr>
          <p:cNvCxnSpPr>
            <a:cxnSpLocks/>
          </p:cNvCxnSpPr>
          <p:nvPr/>
        </p:nvCxnSpPr>
        <p:spPr>
          <a:xfrm>
            <a:off x="4786009" y="2191788"/>
            <a:ext cx="2976663" cy="531957"/>
          </a:xfrm>
          <a:prstGeom prst="bentConnector3">
            <a:avLst>
              <a:gd name="adj1" fmla="val 1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8D42C76-F34C-0210-E1BC-5CA2EC0A05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26835" y="2987533"/>
            <a:ext cx="1854918" cy="263428"/>
          </a:xfrm>
          <a:prstGeom prst="bentConnector3">
            <a:avLst>
              <a:gd name="adj1" fmla="val 175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DCE22BA1-7B2E-103C-FC9E-89E74722E7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6271" y="4866934"/>
            <a:ext cx="1496047" cy="263428"/>
          </a:xfrm>
          <a:prstGeom prst="bentConnector3">
            <a:avLst>
              <a:gd name="adj1" fmla="val -136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41CFCF7-91F5-BB9C-3643-CF214C70333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786008" y="5361509"/>
            <a:ext cx="5127462" cy="35009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A898C4-8D40-5A0C-D1BB-E550D0ACCBF1}"/>
              </a:ext>
            </a:extLst>
          </p:cNvPr>
          <p:cNvCxnSpPr>
            <a:cxnSpLocks/>
          </p:cNvCxnSpPr>
          <p:nvPr/>
        </p:nvCxnSpPr>
        <p:spPr>
          <a:xfrm>
            <a:off x="4503124" y="4427706"/>
            <a:ext cx="5941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EE807E8A-37AE-469F-C9B2-6C02DA3435E1}"/>
              </a:ext>
            </a:extLst>
          </p:cNvPr>
          <p:cNvSpPr/>
          <p:nvPr/>
        </p:nvSpPr>
        <p:spPr>
          <a:xfrm>
            <a:off x="11012372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E3C72D-1772-4204-7059-F9FD4B271036}"/>
              </a:ext>
            </a:extLst>
          </p:cNvPr>
          <p:cNvSpPr/>
          <p:nvPr/>
        </p:nvSpPr>
        <p:spPr>
          <a:xfrm>
            <a:off x="1129616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2929190-4339-E26D-A4B2-3E8FFF743677}"/>
              </a:ext>
            </a:extLst>
          </p:cNvPr>
          <p:cNvSpPr/>
          <p:nvPr/>
        </p:nvSpPr>
        <p:spPr>
          <a:xfrm>
            <a:off x="11003905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0121F1-0371-2820-319A-421D9DEE88D8}"/>
              </a:ext>
            </a:extLst>
          </p:cNvPr>
          <p:cNvSpPr/>
          <p:nvPr/>
        </p:nvSpPr>
        <p:spPr>
          <a:xfrm>
            <a:off x="1128769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9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C2A5A-728B-0748-96B0-EFD7B1079979}"/>
              </a:ext>
            </a:extLst>
          </p:cNvPr>
          <p:cNvSpPr txBox="1"/>
          <p:nvPr/>
        </p:nvSpPr>
        <p:spPr>
          <a:xfrm>
            <a:off x="529805" y="216907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내용 및 추진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4FA41E5-3F86-1730-D556-40277034E3B4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4886C4EE-DA65-A3EE-D200-EFCF2508B424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E5DE831-67F2-813F-3687-597B4A3BFC5B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5F09ED1-72CB-9301-7A57-BE747431E5DA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3040786-E004-BA4E-C1C1-362ADCD0AFCD}"/>
              </a:ext>
            </a:extLst>
          </p:cNvPr>
          <p:cNvSpPr/>
          <p:nvPr/>
        </p:nvSpPr>
        <p:spPr>
          <a:xfrm>
            <a:off x="10144063" y="34904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3F2C414-1E2D-9DDD-153E-F225661B8EAA}"/>
              </a:ext>
            </a:extLst>
          </p:cNvPr>
          <p:cNvSpPr/>
          <p:nvPr/>
        </p:nvSpPr>
        <p:spPr>
          <a:xfrm>
            <a:off x="1042785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C714AC4-4A61-BC7B-7446-15AA989ED892}"/>
              </a:ext>
            </a:extLst>
          </p:cNvPr>
          <p:cNvSpPr/>
          <p:nvPr/>
        </p:nvSpPr>
        <p:spPr>
          <a:xfrm>
            <a:off x="10711646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EAB1D-E82E-5B7E-2F1E-050DCB8CF455}"/>
              </a:ext>
            </a:extLst>
          </p:cNvPr>
          <p:cNvSpPr txBox="1"/>
          <p:nvPr/>
        </p:nvSpPr>
        <p:spPr>
          <a:xfrm>
            <a:off x="2169406" y="3115426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데모 동영상</a:t>
            </a:r>
          </a:p>
        </p:txBody>
      </p:sp>
      <p:pic>
        <p:nvPicPr>
          <p:cNvPr id="3" name="KakaoTalk_20221103_091554618">
            <a:hlinkClick r:id="" action="ppaction://media"/>
            <a:extLst>
              <a:ext uri="{FF2B5EF4-FFF2-40B4-BE49-F238E27FC236}">
                <a16:creationId xmlns:a16="http://schemas.microsoft.com/office/drawing/2014/main" id="{268E515D-7F5A-C827-763E-25461C678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3143" y="784158"/>
            <a:ext cx="2956408" cy="591281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B52029C-8C03-248A-0B61-F4FABD6F3109}"/>
              </a:ext>
            </a:extLst>
          </p:cNvPr>
          <p:cNvSpPr/>
          <p:nvPr/>
        </p:nvSpPr>
        <p:spPr>
          <a:xfrm>
            <a:off x="10144062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2BEA161-66CA-FEB8-BC08-9A61E9A95747}"/>
              </a:ext>
            </a:extLst>
          </p:cNvPr>
          <p:cNvSpPr/>
          <p:nvPr/>
        </p:nvSpPr>
        <p:spPr>
          <a:xfrm>
            <a:off x="10427853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A7A62CB-B480-4C2D-1B60-20074A40B426}"/>
              </a:ext>
            </a:extLst>
          </p:cNvPr>
          <p:cNvSpPr/>
          <p:nvPr/>
        </p:nvSpPr>
        <p:spPr>
          <a:xfrm>
            <a:off x="10711645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7E2DB3-74B2-5192-1A84-5AF7AC4A3FEB}"/>
              </a:ext>
            </a:extLst>
          </p:cNvPr>
          <p:cNvSpPr/>
          <p:nvPr/>
        </p:nvSpPr>
        <p:spPr>
          <a:xfrm>
            <a:off x="10995438" y="34904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259633C-12C6-3F88-65D9-74F82A802AE5}"/>
              </a:ext>
            </a:extLst>
          </p:cNvPr>
          <p:cNvSpPr/>
          <p:nvPr/>
        </p:nvSpPr>
        <p:spPr>
          <a:xfrm>
            <a:off x="11279229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ABC1272-7297-AD30-4A80-EAC4D7A54369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23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534489" y="21505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모임 사진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1F518797-CE20-8D04-4658-B144C44F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76" y="929948"/>
            <a:ext cx="3895621" cy="2310320"/>
          </a:xfrm>
          <a:prstGeom prst="rect">
            <a:avLst/>
          </a:prstGeom>
        </p:spPr>
      </p:pic>
      <p:pic>
        <p:nvPicPr>
          <p:cNvPr id="14" name="그림 13" descr="텍스트, 화면, 다른, 스크린샷이(가) 표시된 사진&#10;&#10;자동 생성된 설명">
            <a:extLst>
              <a:ext uri="{FF2B5EF4-FFF2-40B4-BE49-F238E27FC236}">
                <a16:creationId xmlns:a16="http://schemas.microsoft.com/office/drawing/2014/main" id="{A9AE8D33-E108-AA7F-8A91-989A94115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76" y="3473009"/>
            <a:ext cx="3895621" cy="23813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532A31-3CF9-6C2C-FB58-B30C9B9C6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13" y="3331889"/>
            <a:ext cx="4203167" cy="2522485"/>
          </a:xfrm>
          <a:prstGeom prst="rect">
            <a:avLst/>
          </a:prstGeom>
        </p:spPr>
      </p:pic>
      <p:pic>
        <p:nvPicPr>
          <p:cNvPr id="18" name="그림 17" descr="텍스트, 사람, 그룹, 실내이(가) 표시된 사진&#10;&#10;자동 생성된 설명">
            <a:extLst>
              <a:ext uri="{FF2B5EF4-FFF2-40B4-BE49-F238E27FC236}">
                <a16:creationId xmlns:a16="http://schemas.microsoft.com/office/drawing/2014/main" id="{D3CD3559-0A0D-F9D6-9EB6-7F43010D08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b="23601"/>
          <a:stretch/>
        </p:blipFill>
        <p:spPr>
          <a:xfrm>
            <a:off x="7447130" y="929948"/>
            <a:ext cx="3433731" cy="23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1F724A-C8F8-2453-B477-F049290DD699}"/>
              </a:ext>
            </a:extLst>
          </p:cNvPr>
          <p:cNvGrpSpPr/>
          <p:nvPr/>
        </p:nvGrpSpPr>
        <p:grpSpPr>
          <a:xfrm>
            <a:off x="353348" y="284110"/>
            <a:ext cx="11478324" cy="6289276"/>
            <a:chOff x="356833" y="284361"/>
            <a:chExt cx="11478324" cy="62892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07688E6-F1D1-4986-05D3-1FC4457C8BD3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F2D47EC-4D92-61F2-298A-1EC8D4C2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7693651-2A6E-A468-8D57-07DE824C0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A9F81E-A647-948B-B465-43BB22F3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1BED4F-F5D7-28DE-E1A1-B0747DD49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B8CD89C-49DA-6B42-E271-50C5C5A0AD80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92485C1-B972-F646-4439-75F4EF8D3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0540167-F219-FC16-9179-9308BE241F2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FEF23B-5323-3736-B435-54C4346CC2EF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FA2FA7-C6AB-D4F9-2CC6-EBA74F9804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3AD558-3768-F05F-585B-35E55722FD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8365812-4A3E-A2EE-CA99-139E3CE46E46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51DB31-2BFC-C6EB-BDE4-491E5C166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81B1C1-9557-C4F5-64C3-452830FF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DD19665-63A5-3DE7-4526-7C107CF915EB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5710332-2D58-093C-4C65-BF6E44E75AF2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266845A-835A-4A9D-B708-FB2513294CDC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DC78-B80A-F685-4B3D-A48C07A4A843}"/>
              </a:ext>
            </a:extLst>
          </p:cNvPr>
          <p:cNvGrpSpPr/>
          <p:nvPr/>
        </p:nvGrpSpPr>
        <p:grpSpPr>
          <a:xfrm>
            <a:off x="356833" y="284361"/>
            <a:ext cx="11478324" cy="6289276"/>
            <a:chOff x="356833" y="284361"/>
            <a:chExt cx="11478324" cy="62892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6D05CD-D584-45DF-9E7A-D0E82E8F8DBA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54F6449-2D7B-6157-D877-1503B823E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7ED14BE-4017-6588-7FEE-0BDACC8F3A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DF7EF1F-82D7-E1F3-C353-F25CA735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2538DF-27FD-0E22-54D7-221BFF6C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6546986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B886467-8129-D254-F69B-304F3108F11A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722447E-F63F-F3D3-7B19-7E083F3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C1A248-D1DB-F279-79A5-374D9AD30E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5A19CB-5BAD-243D-B5EE-197724BF5898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2ABCA25-F0F5-AE60-3EB7-71F9BD4BE8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2A15487-A8AE-2C5D-B5ED-D9FE8CC4AD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EDF4A04-BA3B-615A-2F7D-C12F21D0B0D7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133A05-3242-DF36-CB3C-4181DAA27B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09ADD2-D611-AE5D-EED3-23BF0A16F1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0C019E-6ED8-39A0-0F12-C926A6C443ED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5F97BC5-26D8-67FB-1815-F1656889DCB0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067EC0B-FB4C-5B82-17FE-100EF166B6C8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7AA2EF-E467-40D0-DF44-26A960C16523}"/>
              </a:ext>
            </a:extLst>
          </p:cNvPr>
          <p:cNvSpPr txBox="1"/>
          <p:nvPr/>
        </p:nvSpPr>
        <p:spPr>
          <a:xfrm>
            <a:off x="745795" y="419022"/>
            <a:ext cx="95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팀 소개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!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BC70FB-98AC-7CC8-6050-5C1B6E7EE93C}"/>
              </a:ext>
            </a:extLst>
          </p:cNvPr>
          <p:cNvSpPr/>
          <p:nvPr/>
        </p:nvSpPr>
        <p:spPr>
          <a:xfrm>
            <a:off x="3230362" y="788354"/>
            <a:ext cx="1850894" cy="173732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3F70E0-2A69-A971-411C-811A67D6BE53}"/>
              </a:ext>
            </a:extLst>
          </p:cNvPr>
          <p:cNvSpPr/>
          <p:nvPr/>
        </p:nvSpPr>
        <p:spPr>
          <a:xfrm>
            <a:off x="7173643" y="788355"/>
            <a:ext cx="1796459" cy="17373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D86321-EF8F-E0ED-3ABC-F4A5D01E0383}"/>
              </a:ext>
            </a:extLst>
          </p:cNvPr>
          <p:cNvSpPr/>
          <p:nvPr/>
        </p:nvSpPr>
        <p:spPr>
          <a:xfrm>
            <a:off x="1709399" y="3671346"/>
            <a:ext cx="1796459" cy="173734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036067-A8A9-BDA7-0CE0-AABBF0A3D8D2}"/>
              </a:ext>
            </a:extLst>
          </p:cNvPr>
          <p:cNvSpPr/>
          <p:nvPr/>
        </p:nvSpPr>
        <p:spPr>
          <a:xfrm>
            <a:off x="5217546" y="3670968"/>
            <a:ext cx="1796459" cy="173734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9BE14C4-369F-FAAE-6249-02A9A58A011D}"/>
              </a:ext>
            </a:extLst>
          </p:cNvPr>
          <p:cNvSpPr/>
          <p:nvPr/>
        </p:nvSpPr>
        <p:spPr>
          <a:xfrm>
            <a:off x="9013087" y="3657300"/>
            <a:ext cx="1796459" cy="17373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95F0C3-319F-756B-5DEB-8A79B944C3C9}"/>
              </a:ext>
            </a:extLst>
          </p:cNvPr>
          <p:cNvSpPr txBox="1"/>
          <p:nvPr/>
        </p:nvSpPr>
        <p:spPr>
          <a:xfrm>
            <a:off x="2975839" y="2646715"/>
            <a:ext cx="2359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팀장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&amp;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프론트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엔드 담당 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이승민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B84502-83D9-FBB7-58F2-F59F74E87151}"/>
              </a:ext>
            </a:extLst>
          </p:cNvPr>
          <p:cNvSpPr txBox="1"/>
          <p:nvPr/>
        </p:nvSpPr>
        <p:spPr>
          <a:xfrm>
            <a:off x="6917414" y="2659947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 (+</a:t>
            </a:r>
            <a:r>
              <a:rPr kumimoji="1" lang="ko-KR" altLang="en-US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프론트엔드</a:t>
            </a:r>
            <a:r>
              <a:rPr kumimoji="1"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 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담당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노준수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4C27CB-6B9E-038F-7A33-60741C30DA76}"/>
              </a:ext>
            </a:extLst>
          </p:cNvPr>
          <p:cNvSpPr txBox="1"/>
          <p:nvPr/>
        </p:nvSpPr>
        <p:spPr>
          <a:xfrm>
            <a:off x="1955043" y="5542939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백엔드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담당 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이수인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6C01E-6D79-ADA4-13CB-F6E7EE476969}"/>
              </a:ext>
            </a:extLst>
          </p:cNvPr>
          <p:cNvSpPr txBox="1"/>
          <p:nvPr/>
        </p:nvSpPr>
        <p:spPr>
          <a:xfrm>
            <a:off x="5439534" y="554096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백엔드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담당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R" altLang="en-US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최혜림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7FBFAA-D285-38E0-F9B1-FF3E2654C6F5}"/>
              </a:ext>
            </a:extLst>
          </p:cNvPr>
          <p:cNvSpPr txBox="1"/>
          <p:nvPr/>
        </p:nvSpPr>
        <p:spPr>
          <a:xfrm>
            <a:off x="9073770" y="5529301"/>
            <a:ext cx="16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프론트</a:t>
            </a:r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엔드 담당 </a:t>
            </a:r>
            <a:endParaRPr kumimoji="1"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kumimoji="1"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신지한</a:t>
            </a:r>
            <a:endParaRPr kumimoji="1"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1A1E995-3397-8B56-0DC6-B6709BEEA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33024" flipH="1">
            <a:off x="4770855" y="543194"/>
            <a:ext cx="490071" cy="4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, 쥐고있는, 사람, 손이(가) 표시된 사진&#10;&#10;자동 생성된 설명">
            <a:extLst>
              <a:ext uri="{FF2B5EF4-FFF2-40B4-BE49-F238E27FC236}">
                <a16:creationId xmlns:a16="http://schemas.microsoft.com/office/drawing/2014/main" id="{4AED8ED6-BD4C-8B3C-5FB3-3FF79962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21" y="1726324"/>
            <a:ext cx="8200477" cy="5131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AC9D26-C92D-B604-1B06-80CC81A40DE2}"/>
              </a:ext>
            </a:extLst>
          </p:cNvPr>
          <p:cNvSpPr txBox="1"/>
          <p:nvPr/>
        </p:nvSpPr>
        <p:spPr>
          <a:xfrm>
            <a:off x="4789392" y="2798122"/>
            <a:ext cx="26132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감사합니다</a:t>
            </a:r>
          </a:p>
          <a:p>
            <a:pPr algn="ctr"/>
            <a:endParaRPr lang="en-US" altLang="ko-KR" sz="2400" b="1" dirty="0">
              <a:effectLst/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A3AF10-22FE-932A-DD40-05071CBBFC66}"/>
              </a:ext>
            </a:extLst>
          </p:cNvPr>
          <p:cNvGrpSpPr/>
          <p:nvPr/>
        </p:nvGrpSpPr>
        <p:grpSpPr>
          <a:xfrm>
            <a:off x="5780314" y="2387008"/>
            <a:ext cx="631372" cy="151343"/>
            <a:chOff x="5613069" y="2642327"/>
            <a:chExt cx="631372" cy="15134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F9A97AA-CA85-48C4-C6AE-4BB526C36D3E}"/>
                </a:ext>
              </a:extLst>
            </p:cNvPr>
            <p:cNvSpPr/>
            <p:nvPr/>
          </p:nvSpPr>
          <p:spPr>
            <a:xfrm>
              <a:off x="5613069" y="2645228"/>
              <a:ext cx="148442" cy="148442"/>
            </a:xfrm>
            <a:prstGeom prst="ellipse">
              <a:avLst/>
            </a:prstGeom>
            <a:solidFill>
              <a:srgbClr val="13B1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D8CAF82-D87E-2F03-FB71-014491FB871F}"/>
                </a:ext>
              </a:extLst>
            </p:cNvPr>
            <p:cNvSpPr/>
            <p:nvPr/>
          </p:nvSpPr>
          <p:spPr>
            <a:xfrm>
              <a:off x="5854534" y="2645228"/>
              <a:ext cx="148442" cy="148442"/>
            </a:xfrm>
            <a:prstGeom prst="ellipse">
              <a:avLst/>
            </a:prstGeom>
            <a:solidFill>
              <a:srgbClr val="6B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F61B8D2-FAF1-8FBD-37EF-95BA69E6186C}"/>
                </a:ext>
              </a:extLst>
            </p:cNvPr>
            <p:cNvSpPr/>
            <p:nvPr/>
          </p:nvSpPr>
          <p:spPr>
            <a:xfrm>
              <a:off x="6095999" y="2642327"/>
              <a:ext cx="148442" cy="148442"/>
            </a:xfrm>
            <a:prstGeom prst="ellipse">
              <a:avLst/>
            </a:prstGeom>
            <a:solidFill>
              <a:srgbClr val="2611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AD09579-1675-C564-475C-0DE9013E6339}"/>
              </a:ext>
            </a:extLst>
          </p:cNvPr>
          <p:cNvSpPr txBox="1"/>
          <p:nvPr/>
        </p:nvSpPr>
        <p:spPr>
          <a:xfrm>
            <a:off x="4315833" y="3505714"/>
            <a:ext cx="356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Thank you for watching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effectLst>
                <a:reflection blurRad="6350" stA="50000" endA="300" endPos="50000" dist="60007" dir="5400000" sy="-100000" algn="bl" rotWithShape="0"/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9AE01D-F7F7-09B8-C7EE-4B003F44BAB6}"/>
              </a:ext>
            </a:extLst>
          </p:cNvPr>
          <p:cNvSpPr txBox="1"/>
          <p:nvPr/>
        </p:nvSpPr>
        <p:spPr>
          <a:xfrm>
            <a:off x="142660" y="6349524"/>
            <a:ext cx="112753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900" b="1" dirty="0">
                <a:solidFill>
                  <a:schemeClr val="bg1">
                    <a:lumMod val="8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&lt;a href="https://www.flaticon.com/free-icons/add" title="add icons"&gt;Add icons created by Pixel perfect - Flaticon&lt;/a&gt;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A8418-3750-8006-2C0F-3E32198BE7E1}"/>
              </a:ext>
            </a:extLst>
          </p:cNvPr>
          <p:cNvSpPr txBox="1"/>
          <p:nvPr/>
        </p:nvSpPr>
        <p:spPr>
          <a:xfrm>
            <a:off x="142661" y="6505408"/>
            <a:ext cx="112753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900" b="1" dirty="0">
                <a:solidFill>
                  <a:schemeClr val="bg1">
                    <a:lumMod val="8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&lt;a href="https://www.flaticon.com/free-icons/group" title="group icons"&gt;Group icons created by Eucalyp - Flaticon&lt;/a&gt;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91251-58EB-D3F7-66B3-9A9796E34A96}"/>
              </a:ext>
            </a:extLst>
          </p:cNvPr>
          <p:cNvSpPr txBox="1"/>
          <p:nvPr/>
        </p:nvSpPr>
        <p:spPr>
          <a:xfrm>
            <a:off x="142659" y="6150467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 출처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63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1F724A-C8F8-2453-B477-F049290DD699}"/>
              </a:ext>
            </a:extLst>
          </p:cNvPr>
          <p:cNvGrpSpPr/>
          <p:nvPr/>
        </p:nvGrpSpPr>
        <p:grpSpPr>
          <a:xfrm>
            <a:off x="353348" y="284110"/>
            <a:ext cx="11478324" cy="6289276"/>
            <a:chOff x="356833" y="284361"/>
            <a:chExt cx="11478324" cy="62892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07688E6-F1D1-4986-05D3-1FC4457C8BD3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F2D47EC-4D92-61F2-298A-1EC8D4C2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7693651-2A6E-A468-8D57-07DE824C0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A9F81E-A647-948B-B465-43BB22F3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1BED4F-F5D7-28DE-E1A1-B0747DD49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B8CD89C-49DA-6B42-E271-50C5C5A0AD80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92485C1-B972-F646-4439-75F4EF8D3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0540167-F219-FC16-9179-9308BE241F2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FEF23B-5323-3736-B435-54C4346CC2EF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FA2FA7-C6AB-D4F9-2CC6-EBA74F9804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3AD558-3768-F05F-585B-35E55722FD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8365812-4A3E-A2EE-CA99-139E3CE46E46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51DB31-2BFC-C6EB-BDE4-491E5C166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81B1C1-9557-C4F5-64C3-452830FF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DD19665-63A5-3DE7-4526-7C107CF915EB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5710332-2D58-093C-4C65-BF6E44E75AF2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266845A-835A-4A9D-B708-FB2513294CDC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E48E1C-2649-93DC-E83A-0ADB784A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6" cy="1688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9F391-6F5B-D5DD-9BAF-E9FAE36EE3BB}"/>
              </a:ext>
            </a:extLst>
          </p:cNvPr>
          <p:cNvSpPr txBox="1"/>
          <p:nvPr/>
        </p:nvSpPr>
        <p:spPr>
          <a:xfrm>
            <a:off x="4166624" y="3994416"/>
            <a:ext cx="3858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되짚어볼까요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?</a:t>
            </a:r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우리의 과제는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..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A10408-B812-B6BB-59CD-3430CB00991C}"/>
              </a:ext>
            </a:extLst>
          </p:cNvPr>
          <p:cNvSpPr/>
          <p:nvPr/>
        </p:nvSpPr>
        <p:spPr>
          <a:xfrm>
            <a:off x="5754635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6666FF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5010CA-15DC-0E15-5747-4B25CF83DEB5}"/>
              </a:ext>
            </a:extLst>
          </p:cNvPr>
          <p:cNvSpPr/>
          <p:nvPr/>
        </p:nvSpPr>
        <p:spPr>
          <a:xfrm>
            <a:off x="6038427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D873B-811F-103E-2483-EC67C2DA8D74}"/>
              </a:ext>
            </a:extLst>
          </p:cNvPr>
          <p:cNvSpPr/>
          <p:nvPr/>
        </p:nvSpPr>
        <p:spPr>
          <a:xfrm>
            <a:off x="6322218" y="651955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DC78-B80A-F685-4B3D-A48C07A4A843}"/>
              </a:ext>
            </a:extLst>
          </p:cNvPr>
          <p:cNvGrpSpPr/>
          <p:nvPr/>
        </p:nvGrpSpPr>
        <p:grpSpPr>
          <a:xfrm>
            <a:off x="356833" y="284361"/>
            <a:ext cx="11478324" cy="6289276"/>
            <a:chOff x="356833" y="284361"/>
            <a:chExt cx="11478324" cy="62892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6D05CD-D584-45DF-9E7A-D0E82E8F8DBA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54F6449-2D7B-6157-D877-1503B823E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7ED14BE-4017-6588-7FEE-0BDACC8F3A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DF7EF1F-82D7-E1F3-C353-F25CA735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2538DF-27FD-0E22-54D7-221BFF6C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B886467-8129-D254-F69B-304F3108F11A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722447E-F63F-F3D3-7B19-7E083F3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C1A248-D1DB-F279-79A5-374D9AD30E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5A19CB-5BAD-243D-B5EE-197724BF5898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2ABCA25-F0F5-AE60-3EB7-71F9BD4BE8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2A15487-A8AE-2C5D-B5ED-D9FE8CC4AD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EDF4A04-BA3B-615A-2F7D-C12F21D0B0D7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133A05-3242-DF36-CB3C-4181DAA27B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09ADD2-D611-AE5D-EED3-23BF0A16F1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0C019E-6ED8-39A0-0F12-C926A6C443ED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5F97BC5-26D8-67FB-1815-F1656889DCB0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067EC0B-FB4C-5B82-17FE-100EF166B6C8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C84480-EDAD-1659-F694-61251479A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5" cy="1688095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03CCAF9-5BE5-55C8-D58C-D06938D944AC}"/>
              </a:ext>
            </a:extLst>
          </p:cNvPr>
          <p:cNvSpPr/>
          <p:nvPr/>
        </p:nvSpPr>
        <p:spPr>
          <a:xfrm>
            <a:off x="5758121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207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515636" y="216907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목적 및 필요성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30F6513-BA18-630C-422C-D1112CC876B6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CCB1EC1-966D-1115-B2E4-46D388A783DC}"/>
              </a:ext>
            </a:extLst>
          </p:cNvPr>
          <p:cNvGrpSpPr/>
          <p:nvPr/>
        </p:nvGrpSpPr>
        <p:grpSpPr>
          <a:xfrm>
            <a:off x="359753" y="1487659"/>
            <a:ext cx="6820977" cy="4092856"/>
            <a:chOff x="359753" y="1487659"/>
            <a:chExt cx="6820977" cy="409285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1EBE76C-FB16-F52C-3272-EFA955099B31}"/>
                </a:ext>
              </a:extLst>
            </p:cNvPr>
            <p:cNvSpPr/>
            <p:nvPr/>
          </p:nvSpPr>
          <p:spPr>
            <a:xfrm>
              <a:off x="359753" y="1487659"/>
              <a:ext cx="6820977" cy="4092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EED59F-9DC2-2689-C365-DA41F78016C1}"/>
                </a:ext>
              </a:extLst>
            </p:cNvPr>
            <p:cNvGrpSpPr/>
            <p:nvPr/>
          </p:nvGrpSpPr>
          <p:grpSpPr>
            <a:xfrm>
              <a:off x="458346" y="1574271"/>
              <a:ext cx="6630018" cy="3924608"/>
              <a:chOff x="2130561" y="1396139"/>
              <a:chExt cx="7930878" cy="469464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D5D7C80-1A37-F598-DEAE-E6201E7E89A2}"/>
                  </a:ext>
                </a:extLst>
              </p:cNvPr>
              <p:cNvGrpSpPr/>
              <p:nvPr/>
            </p:nvGrpSpPr>
            <p:grpSpPr>
              <a:xfrm>
                <a:off x="2130561" y="5088402"/>
                <a:ext cx="2643536" cy="1002383"/>
                <a:chOff x="2130561" y="5088402"/>
                <a:chExt cx="2643536" cy="1002383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14AFB18-02FD-B519-BEA9-15CE83FFEEA2}"/>
                    </a:ext>
                  </a:extLst>
                </p:cNvPr>
                <p:cNvSpPr/>
                <p:nvPr/>
              </p:nvSpPr>
              <p:spPr>
                <a:xfrm>
                  <a:off x="2130561" y="5088402"/>
                  <a:ext cx="2643536" cy="1002383"/>
                </a:xfrm>
                <a:prstGeom prst="rect">
                  <a:avLst/>
                </a:prstGeom>
                <a:solidFill>
                  <a:srgbClr val="13B1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5329B10-90D6-F5B3-4584-FDEB9D980F53}"/>
                    </a:ext>
                  </a:extLst>
                </p:cNvPr>
                <p:cNvSpPr txBox="1"/>
                <p:nvPr/>
              </p:nvSpPr>
              <p:spPr>
                <a:xfrm>
                  <a:off x="2898738" y="5305897"/>
                  <a:ext cx="1064609" cy="4049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dirty="0">
                      <a:solidFill>
                        <a:schemeClr val="bg1"/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회원정보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9B0D265-946E-7A4C-49FE-12B00748C2CD}"/>
                    </a:ext>
                  </a:extLst>
                </p:cNvPr>
                <p:cNvSpPr txBox="1"/>
                <p:nvPr/>
              </p:nvSpPr>
              <p:spPr>
                <a:xfrm>
                  <a:off x="2485847" y="5589593"/>
                  <a:ext cx="2014014" cy="331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bg1">
                          <a:alpha val="39000"/>
                        </a:schemeClr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member</a:t>
                  </a:r>
                  <a:r>
                    <a:rPr lang="ko-KR" altLang="en-US" sz="1200" b="1" dirty="0">
                      <a:solidFill>
                        <a:schemeClr val="bg1">
                          <a:alpha val="39000"/>
                        </a:schemeClr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 </a:t>
                  </a:r>
                  <a:r>
                    <a:rPr lang="en-US" altLang="ko-KR" sz="1200" b="1" dirty="0">
                      <a:solidFill>
                        <a:schemeClr val="bg1">
                          <a:alpha val="39000"/>
                        </a:schemeClr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information</a:t>
                  </a:r>
                  <a:endParaRPr lang="ko-KR" altLang="en-US" sz="1200" b="1" dirty="0">
                    <a:solidFill>
                      <a:schemeClr val="bg1">
                        <a:alpha val="39000"/>
                      </a:schemeClr>
                    </a:solidFill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EFAB4DC-60C9-8C6A-B35E-9334F35D6010}"/>
                  </a:ext>
                </a:extLst>
              </p:cNvPr>
              <p:cNvGrpSpPr/>
              <p:nvPr/>
            </p:nvGrpSpPr>
            <p:grpSpPr>
              <a:xfrm>
                <a:off x="4774368" y="5088402"/>
                <a:ext cx="2643806" cy="1002383"/>
                <a:chOff x="4774368" y="5088402"/>
                <a:chExt cx="2643806" cy="1002383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8F1E2551-D8BF-7954-F8A6-D4F3BB038C7A}"/>
                    </a:ext>
                  </a:extLst>
                </p:cNvPr>
                <p:cNvSpPr/>
                <p:nvPr/>
              </p:nvSpPr>
              <p:spPr>
                <a:xfrm>
                  <a:off x="4774368" y="5088402"/>
                  <a:ext cx="2643806" cy="1002383"/>
                </a:xfrm>
                <a:prstGeom prst="rect">
                  <a:avLst/>
                </a:prstGeom>
                <a:solidFill>
                  <a:srgbClr val="6B4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138B5A0-5127-E63E-7129-708F58291F82}"/>
                    </a:ext>
                  </a:extLst>
                </p:cNvPr>
                <p:cNvSpPr txBox="1"/>
                <p:nvPr/>
              </p:nvSpPr>
              <p:spPr>
                <a:xfrm>
                  <a:off x="5322090" y="5305897"/>
                  <a:ext cx="1547826" cy="4049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/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공지사항 알림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C5DFCF4-1F07-918C-ED3C-C156F8DA75E5}"/>
                    </a:ext>
                  </a:extLst>
                </p:cNvPr>
                <p:cNvSpPr txBox="1"/>
                <p:nvPr/>
              </p:nvSpPr>
              <p:spPr>
                <a:xfrm>
                  <a:off x="5470411" y="5589593"/>
                  <a:ext cx="1292796" cy="331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bg1">
                          <a:alpha val="39000"/>
                        </a:schemeClr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notice alarm</a:t>
                  </a:r>
                  <a:endParaRPr lang="ko-KR" altLang="en-US" sz="1200" b="1" dirty="0">
                    <a:solidFill>
                      <a:schemeClr val="bg1">
                        <a:alpha val="39000"/>
                      </a:schemeClr>
                    </a:solidFill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56A708B-405B-59AF-4ACC-1078298E26BF}"/>
                  </a:ext>
                </a:extLst>
              </p:cNvPr>
              <p:cNvGrpSpPr/>
              <p:nvPr/>
            </p:nvGrpSpPr>
            <p:grpSpPr>
              <a:xfrm>
                <a:off x="7417633" y="5088402"/>
                <a:ext cx="2643806" cy="1002383"/>
                <a:chOff x="7417633" y="5088402"/>
                <a:chExt cx="2643806" cy="1002383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21AB100-DD3F-3164-D217-908DD3539287}"/>
                    </a:ext>
                  </a:extLst>
                </p:cNvPr>
                <p:cNvSpPr/>
                <p:nvPr/>
              </p:nvSpPr>
              <p:spPr>
                <a:xfrm>
                  <a:off x="7417633" y="5088402"/>
                  <a:ext cx="2643806" cy="1002383"/>
                </a:xfrm>
                <a:prstGeom prst="rect">
                  <a:avLst/>
                </a:prstGeom>
                <a:solidFill>
                  <a:srgbClr val="2611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0A38C4-6843-9B5F-B7C3-315F49C4BA6C}"/>
                    </a:ext>
                  </a:extLst>
                </p:cNvPr>
                <p:cNvSpPr txBox="1"/>
                <p:nvPr/>
              </p:nvSpPr>
              <p:spPr>
                <a:xfrm>
                  <a:off x="8176822" y="5305897"/>
                  <a:ext cx="1125970" cy="4049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bg1"/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일정 관리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7EC4C8-207A-1FBF-97CA-1A22E5940A92}"/>
                    </a:ext>
                  </a:extLst>
                </p:cNvPr>
                <p:cNvSpPr txBox="1"/>
                <p:nvPr/>
              </p:nvSpPr>
              <p:spPr>
                <a:xfrm>
                  <a:off x="7875773" y="5589593"/>
                  <a:ext cx="1728073" cy="3313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bg1">
                          <a:alpha val="39000"/>
                        </a:schemeClr>
                      </a:solidFill>
                      <a:latin typeface="NanumSquareOTF_ac Bold" panose="020B0600000101010101" pitchFamily="34" charset="-127"/>
                      <a:ea typeface="NanumSquareOTF_ac Bold" panose="020B0600000101010101" pitchFamily="34" charset="-127"/>
                    </a:rPr>
                    <a:t>schedule manage</a:t>
                  </a:r>
                  <a:endParaRPr lang="ko-KR" altLang="en-US" sz="1200" b="1" dirty="0">
                    <a:solidFill>
                      <a:schemeClr val="bg1">
                        <a:alpha val="39000"/>
                      </a:schemeClr>
                    </a:solidFill>
                    <a:latin typeface="NanumSquareOTF_ac Bold" panose="020B0600000101010101" pitchFamily="34" charset="-127"/>
                    <a:ea typeface="NanumSquareOTF_ac Bold" panose="020B0600000101010101" pitchFamily="34" charset="-127"/>
                  </a:endParaRPr>
                </a:p>
              </p:txBody>
            </p:sp>
          </p:grpSp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DD5BA756-3D4D-86DC-882E-C49EFD5AB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561" y="1396139"/>
                <a:ext cx="7930878" cy="3692263"/>
              </a:xfrm>
              <a:prstGeom prst="rect">
                <a:avLst/>
              </a:prstGeom>
              <a:noFill/>
              <a:ln w="190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ED7776-F2C6-1836-4F9B-1AC77B001C41}"/>
              </a:ext>
            </a:extLst>
          </p:cNvPr>
          <p:cNvGrpSpPr/>
          <p:nvPr/>
        </p:nvGrpSpPr>
        <p:grpSpPr>
          <a:xfrm>
            <a:off x="8880891" y="2338191"/>
            <a:ext cx="2318162" cy="3018703"/>
            <a:chOff x="8814832" y="2093094"/>
            <a:chExt cx="2460398" cy="31753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3B7DD6E-5D41-2FE6-B52D-CB0F90ED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14832" y="2093094"/>
              <a:ext cx="2460398" cy="24603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2C0CA5-B42A-D9BA-A1E7-49EC5583421B}"/>
                </a:ext>
              </a:extLst>
            </p:cNvPr>
            <p:cNvSpPr txBox="1"/>
            <p:nvPr/>
          </p:nvSpPr>
          <p:spPr>
            <a:xfrm>
              <a:off x="9246923" y="4879987"/>
              <a:ext cx="1596215" cy="388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002060"/>
                  </a:solidFill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행사 관련 기능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5EA89E6-78C7-D5B7-5F99-23EE734B7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287" y="2995997"/>
            <a:ext cx="866006" cy="866006"/>
          </a:xfrm>
          <a:prstGeom prst="rect">
            <a:avLst/>
          </a:prstGeom>
        </p:spPr>
      </p:pic>
      <p:sp>
        <p:nvSpPr>
          <p:cNvPr id="30" name="액자 29">
            <a:extLst>
              <a:ext uri="{FF2B5EF4-FFF2-40B4-BE49-F238E27FC236}">
                <a16:creationId xmlns:a16="http://schemas.microsoft.com/office/drawing/2014/main" id="{99ADAF45-D47D-D86D-84FC-F043B8DA949A}"/>
              </a:ext>
            </a:extLst>
          </p:cNvPr>
          <p:cNvSpPr/>
          <p:nvPr/>
        </p:nvSpPr>
        <p:spPr>
          <a:xfrm>
            <a:off x="8565851" y="1944111"/>
            <a:ext cx="2875324" cy="3000478"/>
          </a:xfrm>
          <a:prstGeom prst="frame">
            <a:avLst>
              <a:gd name="adj1" fmla="val 262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solidFill>
                <a:schemeClr val="tx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89675-207C-10B3-28D6-5386B02BADAE}"/>
              </a:ext>
            </a:extLst>
          </p:cNvPr>
          <p:cNvSpPr txBox="1"/>
          <p:nvPr/>
        </p:nvSpPr>
        <p:spPr>
          <a:xfrm>
            <a:off x="3023883" y="56709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2060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회원 관리 기능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4F2265-A5F6-D86F-1BC5-064897B480D3}"/>
              </a:ext>
            </a:extLst>
          </p:cNvPr>
          <p:cNvSpPr/>
          <p:nvPr/>
        </p:nvSpPr>
        <p:spPr>
          <a:xfrm>
            <a:off x="1132127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65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내용 개체 틀 47">
            <a:extLst>
              <a:ext uri="{FF2B5EF4-FFF2-40B4-BE49-F238E27FC236}">
                <a16:creationId xmlns:a16="http://schemas.microsoft.com/office/drawing/2014/main" id="{D9DACBA8-3BAF-06B7-7CF8-D2D3EAEC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432" y="717455"/>
            <a:ext cx="10515600" cy="5262562"/>
          </a:xfrm>
        </p:spPr>
        <p:txBody>
          <a:bodyPr/>
          <a:lstStyle/>
          <a:p>
            <a:pPr marL="514350" indent="-514350">
              <a:buAutoNum type="arabicPeriod"/>
            </a:pP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“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참석 확인 시스템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”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의 디지털화</a:t>
            </a:r>
            <a:endParaRPr lang="en-US" altLang="ko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ore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ore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ore-KR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ore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“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ore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투표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진행 시스템 </a:t>
            </a:r>
            <a:r>
              <a:rPr lang="en-US" altLang="ko-KR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“</a:t>
            </a:r>
            <a:r>
              <a:rPr lang="ko-KR" altLang="en-US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의 디지털화</a:t>
            </a:r>
            <a:endParaRPr lang="ko-Kore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534488" y="215052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주요 과제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30F6513-BA18-630C-422C-D1112CC876B6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0F00E6C-6751-84C9-1416-60D6B847CA4E}"/>
              </a:ext>
            </a:extLst>
          </p:cNvPr>
          <p:cNvGrpSpPr/>
          <p:nvPr/>
        </p:nvGrpSpPr>
        <p:grpSpPr>
          <a:xfrm>
            <a:off x="6877817" y="4032008"/>
            <a:ext cx="3560617" cy="975840"/>
            <a:chOff x="1119767" y="2049748"/>
            <a:chExt cx="10159462" cy="2758504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B0121D1C-D8F8-4D82-5A22-1282C5E7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435" y="2144435"/>
              <a:ext cx="2569130" cy="256913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02C47A3-DFBE-6184-A54F-FE287B9E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4811" y="2369147"/>
              <a:ext cx="2344418" cy="2344418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F5A80981-4680-BC7B-C304-1D4BAA04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813" y="2960189"/>
              <a:ext cx="937622" cy="937622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4DEBE18F-2528-AAFB-6DD6-5F7A7724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767" y="2049748"/>
              <a:ext cx="2758504" cy="2758504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666E65ED-9C6A-FD97-9B84-6E7D52BD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481" y="3016836"/>
              <a:ext cx="824327" cy="824327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3554C66-1C53-E771-B605-756BF6C6C83A}"/>
              </a:ext>
            </a:extLst>
          </p:cNvPr>
          <p:cNvGrpSpPr/>
          <p:nvPr/>
        </p:nvGrpSpPr>
        <p:grpSpPr>
          <a:xfrm>
            <a:off x="6798377" y="1950168"/>
            <a:ext cx="3746085" cy="1057047"/>
            <a:chOff x="6334145" y="1964230"/>
            <a:chExt cx="3746085" cy="1057047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C300CEB-4F1C-D80D-16A7-479859754CFB}"/>
                </a:ext>
              </a:extLst>
            </p:cNvPr>
            <p:cNvGrpSpPr/>
            <p:nvPr/>
          </p:nvGrpSpPr>
          <p:grpSpPr>
            <a:xfrm>
              <a:off x="6334145" y="1964230"/>
              <a:ext cx="3746085" cy="1057047"/>
              <a:chOff x="6293804" y="1699275"/>
              <a:chExt cx="3746085" cy="105704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7B4FCAAD-827C-C2F0-29ED-F3C39E3ED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3804" y="1699275"/>
                <a:ext cx="1127395" cy="1057047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0E8F0CE-01EE-E123-4959-BA468F713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6802" y="1757584"/>
                <a:ext cx="907726" cy="851085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9F5DA77F-84A8-DB9D-6160-D52E5FEFF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2163" y="1720430"/>
                <a:ext cx="907726" cy="851085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B0D541F-1C97-D78C-AC97-4EF487AD094D}"/>
                </a:ext>
              </a:extLst>
            </p:cNvPr>
            <p:cNvSpPr txBox="1"/>
            <p:nvPr/>
          </p:nvSpPr>
          <p:spPr>
            <a:xfrm>
              <a:off x="7312426" y="230958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or</a:t>
              </a:r>
              <a:endParaRPr kumimoji="1" lang="ko-Kore-KR" altLang="en-US" sz="1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0300A4-2CD9-C2DE-0410-EC7C850D5BD8}"/>
                </a:ext>
              </a:extLst>
            </p:cNvPr>
            <p:cNvSpPr txBox="1"/>
            <p:nvPr/>
          </p:nvSpPr>
          <p:spPr>
            <a:xfrm>
              <a:off x="8753198" y="230958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200" b="1" dirty="0">
                  <a:latin typeface="NanumSquareOTF_ac Bold" panose="020B0600000101010101" pitchFamily="34" charset="-127"/>
                  <a:ea typeface="NanumSquareOTF_ac Bold" panose="020B0600000101010101" pitchFamily="34" charset="-127"/>
                </a:rPr>
                <a:t>or</a:t>
              </a:r>
              <a:endParaRPr kumimoji="1" lang="ko-Kore-KR" altLang="en-US" sz="12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endParaRPr>
            </a:p>
          </p:txBody>
        </p:sp>
      </p:grp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8ABC029D-798C-4C77-A78A-0D31D00BB13B}"/>
              </a:ext>
            </a:extLst>
          </p:cNvPr>
          <p:cNvCxnSpPr>
            <a:cxnSpLocks/>
          </p:cNvCxnSpPr>
          <p:nvPr/>
        </p:nvCxnSpPr>
        <p:spPr>
          <a:xfrm>
            <a:off x="838200" y="3475348"/>
            <a:ext cx="105156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6F99A3A-75CC-E600-CCF8-51D37B4E0675}"/>
              </a:ext>
            </a:extLst>
          </p:cNvPr>
          <p:cNvSpPr/>
          <p:nvPr/>
        </p:nvSpPr>
        <p:spPr>
          <a:xfrm>
            <a:off x="1132127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80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A61F724A-C8F8-2453-B477-F049290DD699}"/>
              </a:ext>
            </a:extLst>
          </p:cNvPr>
          <p:cNvGrpSpPr/>
          <p:nvPr/>
        </p:nvGrpSpPr>
        <p:grpSpPr>
          <a:xfrm>
            <a:off x="353348" y="284110"/>
            <a:ext cx="11478324" cy="6289276"/>
            <a:chOff x="356833" y="284361"/>
            <a:chExt cx="11478324" cy="62892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07688E6-F1D1-4986-05D3-1FC4457C8BD3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F2D47EC-4D92-61F2-298A-1EC8D4C2F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7693651-2A6E-A468-8D57-07DE824C09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AA9F81E-A647-948B-B465-43BB22F3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1BED4F-F5D7-28DE-E1A1-B0747DD49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B8CD89C-49DA-6B42-E271-50C5C5A0AD80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92485C1-B972-F646-4439-75F4EF8D3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0540167-F219-FC16-9179-9308BE241F2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1FEF23B-5323-3736-B435-54C4346CC2EF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F8FA2FA7-C6AB-D4F9-2CC6-EBA74F98041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F3AD558-3768-F05F-585B-35E55722FD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8365812-4A3E-A2EE-CA99-139E3CE46E46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51DB31-2BFC-C6EB-BDE4-491E5C166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0D81B1C1-9557-C4F5-64C3-452830FF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9DD19665-63A5-3DE7-4526-7C107CF915EB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5710332-2D58-093C-4C65-BF6E44E75AF2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266845A-835A-4A9D-B708-FB2513294CDC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E48E1C-2649-93DC-E83A-0ADB784A9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6" cy="1688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FCECAA-7999-B01A-DF2F-78C950037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52" y="2135827"/>
            <a:ext cx="1688095" cy="1688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D9F391-6F5B-D5DD-9BAF-E9FAE36EE3BB}"/>
              </a:ext>
            </a:extLst>
          </p:cNvPr>
          <p:cNvSpPr txBox="1"/>
          <p:nvPr/>
        </p:nvSpPr>
        <p:spPr>
          <a:xfrm>
            <a:off x="4770955" y="3994416"/>
            <a:ext cx="2650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현재 과제의 진도는</a:t>
            </a:r>
            <a:r>
              <a:rPr lang="en-US" altLang="ko-KR" sz="2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..</a:t>
            </a:r>
            <a:endParaRPr lang="ko-KR" altLang="en-US" sz="2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A10408-B812-B6BB-59CD-3430CB00991C}"/>
              </a:ext>
            </a:extLst>
          </p:cNvPr>
          <p:cNvSpPr/>
          <p:nvPr/>
        </p:nvSpPr>
        <p:spPr>
          <a:xfrm>
            <a:off x="5754635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6666FF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15010CA-15DC-0E15-5747-4B25CF83DEB5}"/>
              </a:ext>
            </a:extLst>
          </p:cNvPr>
          <p:cNvSpPr/>
          <p:nvPr/>
        </p:nvSpPr>
        <p:spPr>
          <a:xfrm>
            <a:off x="6038427" y="652296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0BD873B-811F-103E-2483-EC67C2DA8D74}"/>
              </a:ext>
            </a:extLst>
          </p:cNvPr>
          <p:cNvSpPr/>
          <p:nvPr/>
        </p:nvSpPr>
        <p:spPr>
          <a:xfrm>
            <a:off x="6322218" y="6519554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80F1596-BAA8-9005-EC84-2B0CA3E1DC12}"/>
              </a:ext>
            </a:extLst>
          </p:cNvPr>
          <p:cNvSpPr/>
          <p:nvPr/>
        </p:nvSpPr>
        <p:spPr>
          <a:xfrm>
            <a:off x="6043654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AADC78-B80A-F685-4B3D-A48C07A4A843}"/>
              </a:ext>
            </a:extLst>
          </p:cNvPr>
          <p:cNvGrpSpPr/>
          <p:nvPr/>
        </p:nvGrpSpPr>
        <p:grpSpPr>
          <a:xfrm>
            <a:off x="356833" y="284361"/>
            <a:ext cx="11478324" cy="6289276"/>
            <a:chOff x="356833" y="284361"/>
            <a:chExt cx="11478324" cy="628927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36D05CD-D584-45DF-9E7A-D0E82E8F8DBA}"/>
                </a:ext>
              </a:extLst>
            </p:cNvPr>
            <p:cNvGrpSpPr/>
            <p:nvPr/>
          </p:nvGrpSpPr>
          <p:grpSpPr>
            <a:xfrm>
              <a:off x="6999710" y="6303813"/>
              <a:ext cx="4835447" cy="269824"/>
              <a:chOff x="7025269" y="6303813"/>
              <a:chExt cx="4835447" cy="269824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254F6449-2D7B-6157-D877-1503B823E5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5269" y="6573637"/>
                <a:ext cx="4565624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17ED14BE-4017-6588-7FEE-0BDACC8F3A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55982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DF7EF1F-82D7-E1F3-C353-F25CA73528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1590893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E2538DF-27FD-0E22-54D7-221BFF6C97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657" y="6573637"/>
              <a:ext cx="4565624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B886467-8129-D254-F69B-304F3108F11A}"/>
                </a:ext>
              </a:extLst>
            </p:cNvPr>
            <p:cNvGrpSpPr/>
            <p:nvPr/>
          </p:nvGrpSpPr>
          <p:grpSpPr>
            <a:xfrm>
              <a:off x="356834" y="6303813"/>
              <a:ext cx="269823" cy="269823"/>
              <a:chOff x="356834" y="6303813"/>
              <a:chExt cx="269823" cy="269823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722447E-F63F-F3D3-7B19-7E083F382AC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C1A248-D1DB-F279-79A5-374D9AD30E9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C5A19CB-5BAD-243D-B5EE-197724BF5898}"/>
                </a:ext>
              </a:extLst>
            </p:cNvPr>
            <p:cNvGrpSpPr/>
            <p:nvPr/>
          </p:nvGrpSpPr>
          <p:grpSpPr>
            <a:xfrm flipV="1">
              <a:off x="3568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2ABCA25-F0F5-AE60-3EB7-71F9BD4BE8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A2A15487-A8AE-2C5D-B5ED-D9FE8CC4AD9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EDF4A04-BA3B-615A-2F7D-C12F21D0B0D7}"/>
                </a:ext>
              </a:extLst>
            </p:cNvPr>
            <p:cNvGrpSpPr/>
            <p:nvPr/>
          </p:nvGrpSpPr>
          <p:grpSpPr>
            <a:xfrm flipH="1" flipV="1">
              <a:off x="11565334" y="284362"/>
              <a:ext cx="269823" cy="269823"/>
              <a:chOff x="356834" y="6303813"/>
              <a:chExt cx="269823" cy="269823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E9133A05-3242-DF36-CB3C-4181DAA27B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1745" y="6438725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609ADD2-D611-AE5D-EED3-23BF0A16F18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356834" y="6310997"/>
                <a:ext cx="269823" cy="0"/>
              </a:xfrm>
              <a:prstGeom prst="line">
                <a:avLst/>
              </a:prstGeom>
              <a:ln w="19050">
                <a:solidFill>
                  <a:srgbClr val="13B1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90C019E-6ED8-39A0-0F12-C926A6C443ED}"/>
                </a:ext>
              </a:extLst>
            </p:cNvPr>
            <p:cNvCxnSpPr/>
            <p:nvPr/>
          </p:nvCxnSpPr>
          <p:spPr>
            <a:xfrm>
              <a:off x="356833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C5F97BC5-26D8-67FB-1815-F1656889DCB0}"/>
                </a:ext>
              </a:extLst>
            </p:cNvPr>
            <p:cNvCxnSpPr/>
            <p:nvPr/>
          </p:nvCxnSpPr>
          <p:spPr>
            <a:xfrm>
              <a:off x="626656" y="284361"/>
              <a:ext cx="10938678" cy="0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067EC0B-FB4C-5B82-17FE-100EF166B6C8}"/>
                </a:ext>
              </a:extLst>
            </p:cNvPr>
            <p:cNvCxnSpPr/>
            <p:nvPr/>
          </p:nvCxnSpPr>
          <p:spPr>
            <a:xfrm>
              <a:off x="11835157" y="547001"/>
              <a:ext cx="0" cy="5763996"/>
            </a:xfrm>
            <a:prstGeom prst="line">
              <a:avLst/>
            </a:prstGeom>
            <a:ln w="19050">
              <a:solidFill>
                <a:srgbClr val="13B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90AE486-05DD-D8E0-D50C-C9569C0E02B4}"/>
              </a:ext>
            </a:extLst>
          </p:cNvPr>
          <p:cNvSpPr txBox="1"/>
          <p:nvPr/>
        </p:nvSpPr>
        <p:spPr>
          <a:xfrm>
            <a:off x="5107846" y="4352841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project progress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1B0B71A-AD79-DFA8-B2D5-BBC38EB8B40F}"/>
              </a:ext>
            </a:extLst>
          </p:cNvPr>
          <p:cNvSpPr/>
          <p:nvPr/>
        </p:nvSpPr>
        <p:spPr>
          <a:xfrm>
            <a:off x="5758121" y="6522964"/>
            <a:ext cx="108167" cy="108166"/>
          </a:xfrm>
          <a:prstGeom prst="ellipse">
            <a:avLst/>
          </a:prstGeom>
          <a:solidFill>
            <a:srgbClr val="13B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2725AC04-90AA-8873-3452-348AE878544D}"/>
              </a:ext>
            </a:extLst>
          </p:cNvPr>
          <p:cNvCxnSpPr>
            <a:cxnSpLocks/>
            <a:stCxn id="32" idx="2"/>
            <a:endCxn id="36" idx="6"/>
          </p:cNvCxnSpPr>
          <p:nvPr/>
        </p:nvCxnSpPr>
        <p:spPr>
          <a:xfrm>
            <a:off x="1354584" y="4676855"/>
            <a:ext cx="9536837" cy="0"/>
          </a:xfrm>
          <a:prstGeom prst="lin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20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8900000" scaled="1"/>
            <a:tileRect/>
          </a:grad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73FEE15-1728-FE1F-BD5D-B06B769AB69F}"/>
              </a:ext>
            </a:extLst>
          </p:cNvPr>
          <p:cNvSpPr txBox="1"/>
          <p:nvPr/>
        </p:nvSpPr>
        <p:spPr>
          <a:xfrm>
            <a:off x="1119194" y="4752267"/>
            <a:ext cx="611065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598DA-CA8A-AC49-2567-DC9375FFBAF2}"/>
              </a:ext>
            </a:extLst>
          </p:cNvPr>
          <p:cNvSpPr txBox="1"/>
          <p:nvPr/>
        </p:nvSpPr>
        <p:spPr>
          <a:xfrm>
            <a:off x="3482174" y="4759492"/>
            <a:ext cx="611065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CDC25-66FE-65E0-F5F9-4E730FCC42B1}"/>
              </a:ext>
            </a:extLst>
          </p:cNvPr>
          <p:cNvSpPr txBox="1"/>
          <p:nvPr/>
        </p:nvSpPr>
        <p:spPr>
          <a:xfrm>
            <a:off x="5614490" y="4752267"/>
            <a:ext cx="1031051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현재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)3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DB5D6-8ACB-E563-574C-7A77B10C91B3}"/>
              </a:ext>
            </a:extLst>
          </p:cNvPr>
          <p:cNvSpPr txBox="1"/>
          <p:nvPr/>
        </p:nvSpPr>
        <p:spPr>
          <a:xfrm>
            <a:off x="10242095" y="4752267"/>
            <a:ext cx="1212191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마지막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단계</a:t>
            </a:r>
          </a:p>
        </p:txBody>
      </p:sp>
      <p:sp>
        <p:nvSpPr>
          <p:cNvPr id="23" name="이등변 삼각형 42">
            <a:extLst>
              <a:ext uri="{FF2B5EF4-FFF2-40B4-BE49-F238E27FC236}">
                <a16:creationId xmlns:a16="http://schemas.microsoft.com/office/drawing/2014/main" id="{CCC6B88C-6FEE-5A32-083C-8F7B7A72F302}"/>
              </a:ext>
            </a:extLst>
          </p:cNvPr>
          <p:cNvSpPr/>
          <p:nvPr/>
        </p:nvSpPr>
        <p:spPr>
          <a:xfrm rot="11799467">
            <a:off x="1627968" y="4007131"/>
            <a:ext cx="238500" cy="52079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8" name="이등변 삼각형 43">
            <a:extLst>
              <a:ext uri="{FF2B5EF4-FFF2-40B4-BE49-F238E27FC236}">
                <a16:creationId xmlns:a16="http://schemas.microsoft.com/office/drawing/2014/main" id="{3E7D2FBD-6AC5-8857-2705-BBF0883F9189}"/>
              </a:ext>
            </a:extLst>
          </p:cNvPr>
          <p:cNvSpPr/>
          <p:nvPr/>
        </p:nvSpPr>
        <p:spPr>
          <a:xfrm rot="11799467">
            <a:off x="3975534" y="4007131"/>
            <a:ext cx="238500" cy="52079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9" name="이등변 삼각형 44">
            <a:extLst>
              <a:ext uri="{FF2B5EF4-FFF2-40B4-BE49-F238E27FC236}">
                <a16:creationId xmlns:a16="http://schemas.microsoft.com/office/drawing/2014/main" id="{180FCEDA-2E0A-B562-826C-4EB636E354C3}"/>
              </a:ext>
            </a:extLst>
          </p:cNvPr>
          <p:cNvSpPr/>
          <p:nvPr/>
        </p:nvSpPr>
        <p:spPr>
          <a:xfrm rot="11799467">
            <a:off x="6323100" y="4007131"/>
            <a:ext cx="238500" cy="52079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1" name="이등변 삼각형 46">
            <a:extLst>
              <a:ext uri="{FF2B5EF4-FFF2-40B4-BE49-F238E27FC236}">
                <a16:creationId xmlns:a16="http://schemas.microsoft.com/office/drawing/2014/main" id="{C4468F7B-E449-1D04-42C8-0D6869821754}"/>
              </a:ext>
            </a:extLst>
          </p:cNvPr>
          <p:cNvSpPr/>
          <p:nvPr/>
        </p:nvSpPr>
        <p:spPr>
          <a:xfrm rot="11799467">
            <a:off x="11018228" y="4007132"/>
            <a:ext cx="238500" cy="520799"/>
          </a:xfrm>
          <a:prstGeom prst="triangle">
            <a:avLst>
              <a:gd name="adj" fmla="val 10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58F69C-683C-8FF4-FFC9-E601284A5008}"/>
              </a:ext>
            </a:extLst>
          </p:cNvPr>
          <p:cNvSpPr/>
          <p:nvPr/>
        </p:nvSpPr>
        <p:spPr>
          <a:xfrm>
            <a:off x="1354584" y="4603968"/>
            <a:ext cx="145774" cy="1457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48B66DC-EE95-707B-0B8A-D5A512FDB1C2}"/>
              </a:ext>
            </a:extLst>
          </p:cNvPr>
          <p:cNvSpPr/>
          <p:nvPr/>
        </p:nvSpPr>
        <p:spPr>
          <a:xfrm>
            <a:off x="3702952" y="4603968"/>
            <a:ext cx="145774" cy="1457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0FD30FF-2F8D-BB79-223B-D0077B1ECF88}"/>
              </a:ext>
            </a:extLst>
          </p:cNvPr>
          <p:cNvSpPr/>
          <p:nvPr/>
        </p:nvSpPr>
        <p:spPr>
          <a:xfrm>
            <a:off x="6047371" y="4603968"/>
            <a:ext cx="145774" cy="1457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060482-BC1F-C4B5-1ED1-A63A2C4DE62D}"/>
              </a:ext>
            </a:extLst>
          </p:cNvPr>
          <p:cNvSpPr/>
          <p:nvPr/>
        </p:nvSpPr>
        <p:spPr>
          <a:xfrm>
            <a:off x="10745647" y="4603968"/>
            <a:ext cx="145774" cy="1457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458346" y="26913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과제 진도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30F6513-BA18-630C-422C-D1112CC876B6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사각형: 둥근 모서리 30">
            <a:extLst>
              <a:ext uri="{FF2B5EF4-FFF2-40B4-BE49-F238E27FC236}">
                <a16:creationId xmlns:a16="http://schemas.microsoft.com/office/drawing/2014/main" id="{1FD73DEC-1063-EFCC-B330-248A60AFAA17}"/>
              </a:ext>
            </a:extLst>
          </p:cNvPr>
          <p:cNvSpPr/>
          <p:nvPr/>
        </p:nvSpPr>
        <p:spPr>
          <a:xfrm>
            <a:off x="458346" y="2148031"/>
            <a:ext cx="1939854" cy="193985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20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사각형: 둥근 모서리 31">
            <a:extLst>
              <a:ext uri="{FF2B5EF4-FFF2-40B4-BE49-F238E27FC236}">
                <a16:creationId xmlns:a16="http://schemas.microsoft.com/office/drawing/2014/main" id="{EDC92ABE-B868-F66C-070B-57ADBB9DEBBC}"/>
              </a:ext>
            </a:extLst>
          </p:cNvPr>
          <p:cNvSpPr/>
          <p:nvPr/>
        </p:nvSpPr>
        <p:spPr>
          <a:xfrm>
            <a:off x="2805912" y="2148031"/>
            <a:ext cx="1939854" cy="193985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20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5" name="사각형: 둥근 모서리 32">
            <a:extLst>
              <a:ext uri="{FF2B5EF4-FFF2-40B4-BE49-F238E27FC236}">
                <a16:creationId xmlns:a16="http://schemas.microsoft.com/office/drawing/2014/main" id="{DE21C05A-EB4F-8938-3A57-8972658BEB94}"/>
              </a:ext>
            </a:extLst>
          </p:cNvPr>
          <p:cNvSpPr/>
          <p:nvPr/>
        </p:nvSpPr>
        <p:spPr>
          <a:xfrm>
            <a:off x="5153478" y="2148031"/>
            <a:ext cx="1939854" cy="193985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20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6A24C100-08DE-8CAD-0C09-A516AE1B10F9}"/>
              </a:ext>
            </a:extLst>
          </p:cNvPr>
          <p:cNvSpPr/>
          <p:nvPr/>
        </p:nvSpPr>
        <p:spPr>
          <a:xfrm>
            <a:off x="9852646" y="2148031"/>
            <a:ext cx="1939854" cy="193985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20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8" name="사각형: 둥근 모서리 35">
            <a:extLst>
              <a:ext uri="{FF2B5EF4-FFF2-40B4-BE49-F238E27FC236}">
                <a16:creationId xmlns:a16="http://schemas.microsoft.com/office/drawing/2014/main" id="{33DAD9A6-8F96-FFD7-BD5D-90620D477BF7}"/>
              </a:ext>
            </a:extLst>
          </p:cNvPr>
          <p:cNvSpPr/>
          <p:nvPr/>
        </p:nvSpPr>
        <p:spPr>
          <a:xfrm>
            <a:off x="603326" y="2293805"/>
            <a:ext cx="1649894" cy="1649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9" name="사각형: 둥근 모서리 37">
            <a:extLst>
              <a:ext uri="{FF2B5EF4-FFF2-40B4-BE49-F238E27FC236}">
                <a16:creationId xmlns:a16="http://schemas.microsoft.com/office/drawing/2014/main" id="{415C0873-72DA-1BBD-B4BD-BF34BE5C983B}"/>
              </a:ext>
            </a:extLst>
          </p:cNvPr>
          <p:cNvSpPr/>
          <p:nvPr/>
        </p:nvSpPr>
        <p:spPr>
          <a:xfrm>
            <a:off x="2950892" y="2293805"/>
            <a:ext cx="1649894" cy="1649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0" name="사각형: 둥근 모서리 38">
            <a:extLst>
              <a:ext uri="{FF2B5EF4-FFF2-40B4-BE49-F238E27FC236}">
                <a16:creationId xmlns:a16="http://schemas.microsoft.com/office/drawing/2014/main" id="{F3922AF9-203B-6EC7-42C5-1889C71B3A6A}"/>
              </a:ext>
            </a:extLst>
          </p:cNvPr>
          <p:cNvSpPr/>
          <p:nvPr/>
        </p:nvSpPr>
        <p:spPr>
          <a:xfrm>
            <a:off x="5298458" y="2293805"/>
            <a:ext cx="1649894" cy="1649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2080E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사각형: 둥근 모서리 40">
            <a:extLst>
              <a:ext uri="{FF2B5EF4-FFF2-40B4-BE49-F238E27FC236}">
                <a16:creationId xmlns:a16="http://schemas.microsoft.com/office/drawing/2014/main" id="{1F9151BD-DB2F-FC0B-4813-8F3903F38C4F}"/>
              </a:ext>
            </a:extLst>
          </p:cNvPr>
          <p:cNvSpPr/>
          <p:nvPr/>
        </p:nvSpPr>
        <p:spPr>
          <a:xfrm>
            <a:off x="9997626" y="2293805"/>
            <a:ext cx="1649894" cy="16498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570435-ADE9-1A47-E119-F893E6EBFB99}"/>
              </a:ext>
            </a:extLst>
          </p:cNvPr>
          <p:cNvSpPr txBox="1"/>
          <p:nvPr/>
        </p:nvSpPr>
        <p:spPr>
          <a:xfrm>
            <a:off x="3434085" y="3497752"/>
            <a:ext cx="7072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UI </a:t>
            </a:r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결정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D13570-59FF-2024-4030-D637C1DA4597}"/>
              </a:ext>
            </a:extLst>
          </p:cNvPr>
          <p:cNvSpPr txBox="1"/>
          <p:nvPr/>
        </p:nvSpPr>
        <p:spPr>
          <a:xfrm>
            <a:off x="5874036" y="3533613"/>
            <a:ext cx="4924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구현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EF07C09-8713-E18F-C637-A0B3A0BAB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054" y="2488402"/>
            <a:ext cx="732965" cy="7329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636F1D2-D263-82E4-A568-F9A22B924DB5}"/>
              </a:ext>
            </a:extLst>
          </p:cNvPr>
          <p:cNvSpPr txBox="1"/>
          <p:nvPr/>
        </p:nvSpPr>
        <p:spPr>
          <a:xfrm>
            <a:off x="10242095" y="3320746"/>
            <a:ext cx="11528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예상되는</a:t>
            </a:r>
            <a:endParaRPr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주요 과제성과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AEA573-D1F3-246C-80EF-CDE198E6A66C}"/>
              </a:ext>
            </a:extLst>
          </p:cNvPr>
          <p:cNvSpPr txBox="1"/>
          <p:nvPr/>
        </p:nvSpPr>
        <p:spPr>
          <a:xfrm>
            <a:off x="908898" y="3497753"/>
            <a:ext cx="9989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제안서 작성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677F9EE-F832-89E2-EE81-2EB13ADC14EA}"/>
              </a:ext>
            </a:extLst>
          </p:cNvPr>
          <p:cNvSpPr/>
          <p:nvPr/>
        </p:nvSpPr>
        <p:spPr>
          <a:xfrm>
            <a:off x="8059732" y="3089002"/>
            <a:ext cx="145774" cy="145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7DB2E61-843A-5945-BFBF-B5E0A09419CF}"/>
              </a:ext>
            </a:extLst>
          </p:cNvPr>
          <p:cNvSpPr/>
          <p:nvPr/>
        </p:nvSpPr>
        <p:spPr>
          <a:xfrm>
            <a:off x="8411081" y="3089002"/>
            <a:ext cx="145774" cy="145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9EF0912-09CF-0C90-829A-ED05E92B94D7}"/>
              </a:ext>
            </a:extLst>
          </p:cNvPr>
          <p:cNvSpPr/>
          <p:nvPr/>
        </p:nvSpPr>
        <p:spPr>
          <a:xfrm>
            <a:off x="8762430" y="3083945"/>
            <a:ext cx="145774" cy="145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15E256E-B767-8195-95B3-40B02574C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87" y="2594284"/>
            <a:ext cx="828058" cy="8280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9605D15-0D28-20EC-F6FD-2D02A3F22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108" y="2661807"/>
            <a:ext cx="779633" cy="7796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DDDF9B5-FECF-2E65-0E0E-25DB209D8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922" y="2461265"/>
            <a:ext cx="1078052" cy="10780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9E08BC84-3031-1A1C-E9D9-91B108B14749}"/>
              </a:ext>
            </a:extLst>
          </p:cNvPr>
          <p:cNvSpPr/>
          <p:nvPr/>
        </p:nvSpPr>
        <p:spPr>
          <a:xfrm>
            <a:off x="1136930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58D4DC0-0BE2-DBFD-16A5-35450462C9EE}"/>
              </a:ext>
            </a:extLst>
          </p:cNvPr>
          <p:cNvSpPr/>
          <p:nvPr/>
        </p:nvSpPr>
        <p:spPr>
          <a:xfrm>
            <a:off x="11175587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FB2EDC-ADA1-EBF9-195A-8DCB63C75791}"/>
              </a:ext>
            </a:extLst>
          </p:cNvPr>
          <p:cNvSpPr/>
          <p:nvPr/>
        </p:nvSpPr>
        <p:spPr>
          <a:xfrm>
            <a:off x="10981870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02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458346" y="2691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계획과 실제 비교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30F6513-BA18-630C-422C-D1112CC876B6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1187E694-6DC0-724B-DDE2-9B8F5B74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6" y="216907"/>
            <a:ext cx="7772400" cy="228476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04E3103-303D-5150-2971-CD73CF1A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" y="3025479"/>
            <a:ext cx="10837072" cy="342006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3928864-7A3E-1B2F-608C-652C13FC2728}"/>
              </a:ext>
            </a:extLst>
          </p:cNvPr>
          <p:cNvSpPr txBox="1"/>
          <p:nvPr/>
        </p:nvSpPr>
        <p:spPr>
          <a:xfrm>
            <a:off x="670176" y="2686925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전체 일정 계획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아래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5A1EA8-3192-AB8A-DAF8-AF5D623E63DC}"/>
              </a:ext>
            </a:extLst>
          </p:cNvPr>
          <p:cNvSpPr txBox="1"/>
          <p:nvPr/>
        </p:nvSpPr>
        <p:spPr>
          <a:xfrm>
            <a:off x="5392207" y="2514147"/>
            <a:ext cx="6051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Notion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에 기록 중인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실제 일정 진행 기록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위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D2DA6F-5D12-FE23-5F35-A5A4B6B52C74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E8CE8C5-3018-36FF-D5C5-D3CD4D493D09}"/>
              </a:ext>
            </a:extLst>
          </p:cNvPr>
          <p:cNvSpPr/>
          <p:nvPr/>
        </p:nvSpPr>
        <p:spPr>
          <a:xfrm>
            <a:off x="11369304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1BC8A0-3F5D-FB2D-49AD-A13018C3E247}"/>
              </a:ext>
            </a:extLst>
          </p:cNvPr>
          <p:cNvSpPr/>
          <p:nvPr/>
        </p:nvSpPr>
        <p:spPr>
          <a:xfrm>
            <a:off x="1117558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39EBC6-F7DB-5759-11B5-B28BFCAAE2BB}"/>
              </a:ext>
            </a:extLst>
          </p:cNvPr>
          <p:cNvSpPr/>
          <p:nvPr/>
        </p:nvSpPr>
        <p:spPr>
          <a:xfrm>
            <a:off x="10981870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78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4F874-13D4-A30A-83B9-DBD59F6F1F1D}"/>
              </a:ext>
            </a:extLst>
          </p:cNvPr>
          <p:cNvSpPr txBox="1"/>
          <p:nvPr/>
        </p:nvSpPr>
        <p:spPr>
          <a:xfrm>
            <a:off x="458346" y="2691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계획과 실제 비교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CAB4F7-C47E-935D-6D7C-24AF7D65EE3E}"/>
              </a:ext>
            </a:extLst>
          </p:cNvPr>
          <p:cNvCxnSpPr/>
          <p:nvPr/>
        </p:nvCxnSpPr>
        <p:spPr>
          <a:xfrm>
            <a:off x="458346" y="620684"/>
            <a:ext cx="1127530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A30F6513-BA18-630C-422C-D1112CC876B6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1187E694-6DC0-724B-DDE2-9B8F5B74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6" y="216907"/>
            <a:ext cx="7772400" cy="228476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04E3103-303D-5150-2971-CD73CF1A5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2" y="3025479"/>
            <a:ext cx="10837072" cy="3420064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86158A9-FDB1-C04F-E3E7-297FD344FC44}"/>
              </a:ext>
            </a:extLst>
          </p:cNvPr>
          <p:cNvCxnSpPr/>
          <p:nvPr/>
        </p:nvCxnSpPr>
        <p:spPr>
          <a:xfrm>
            <a:off x="8012349" y="2369123"/>
            <a:ext cx="0" cy="69272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051D3FB-89FF-C6F8-D1CB-7D1A6F9560E2}"/>
              </a:ext>
            </a:extLst>
          </p:cNvPr>
          <p:cNvCxnSpPr>
            <a:cxnSpLocks/>
          </p:cNvCxnSpPr>
          <p:nvPr/>
        </p:nvCxnSpPr>
        <p:spPr>
          <a:xfrm>
            <a:off x="6797865" y="2369123"/>
            <a:ext cx="0" cy="692728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B59DADB0-159E-B16A-449A-BE1C105E7AE5}"/>
              </a:ext>
            </a:extLst>
          </p:cNvPr>
          <p:cNvSpPr/>
          <p:nvPr/>
        </p:nvSpPr>
        <p:spPr>
          <a:xfrm>
            <a:off x="11563021" y="345635"/>
            <a:ext cx="108167" cy="1081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8B92740-564D-5F05-6F29-3E04F03ED132}"/>
              </a:ext>
            </a:extLst>
          </p:cNvPr>
          <p:cNvSpPr/>
          <p:nvPr/>
        </p:nvSpPr>
        <p:spPr>
          <a:xfrm>
            <a:off x="11369304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79EF69D-1BD9-B909-2D5D-0249C13E042E}"/>
              </a:ext>
            </a:extLst>
          </p:cNvPr>
          <p:cNvSpPr/>
          <p:nvPr/>
        </p:nvSpPr>
        <p:spPr>
          <a:xfrm>
            <a:off x="11175587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DFC13D-961D-8FBC-78E0-CF03959BFDCC}"/>
              </a:ext>
            </a:extLst>
          </p:cNvPr>
          <p:cNvSpPr/>
          <p:nvPr/>
        </p:nvSpPr>
        <p:spPr>
          <a:xfrm>
            <a:off x="10981870" y="345635"/>
            <a:ext cx="108167" cy="10816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71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1921</TotalTime>
  <Words>954</Words>
  <Application>Microsoft Office PowerPoint</Application>
  <PresentationFormat>와이드스크린</PresentationFormat>
  <Paragraphs>163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에스코어 드림 6 Bold</vt:lpstr>
      <vt:lpstr>NanumSquareOTF_ac Bold</vt:lpstr>
      <vt:lpstr>Arial</vt:lpstr>
      <vt:lpstr>맑은 고딕</vt:lpstr>
      <vt:lpstr>NanumSquareOTF_ac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신 지한</dc:creator>
  <cp:keywords/>
  <dc:description/>
  <cp:lastModifiedBy>신지한</cp:lastModifiedBy>
  <cp:revision>86</cp:revision>
  <dcterms:created xsi:type="dcterms:W3CDTF">2022-09-08T16:58:15Z</dcterms:created>
  <dcterms:modified xsi:type="dcterms:W3CDTF">2022-11-03T08:42:33Z</dcterms:modified>
  <cp:category/>
</cp:coreProperties>
</file>